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3" r:id="rId8"/>
    <p:sldId id="264" r:id="rId9"/>
  </p:sldIdLst>
  <p:sldSz cx="9753600" cy="7315200"/>
  <p:notesSz cx="6858000" cy="9144000"/>
  <p:embeddedFontLst>
    <p:embeddedFont>
      <p:font typeface="Roca One" panose="020B0604020202020204" charset="0"/>
      <p:regular r:id="rId10"/>
    </p:embeddedFont>
    <p:embeddedFont>
      <p:font typeface="Roca One Bold" panose="020B0604020202020204"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0" autoAdjust="0"/>
  </p:normalViewPr>
  <p:slideViewPr>
    <p:cSldViewPr>
      <p:cViewPr varScale="1">
        <p:scale>
          <a:sx n="92" d="100"/>
          <a:sy n="92" d="100"/>
        </p:scale>
        <p:origin x="198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thammarsviks Rökeri" userId="6cb92917fc989fb7" providerId="LiveId" clId="{6D01911A-3601-4F38-A59C-F9E19F997E5E}"/>
    <pc:docChg chg="modSld">
      <pc:chgData name="Katthammarsviks Rökeri" userId="6cb92917fc989fb7" providerId="LiveId" clId="{6D01911A-3601-4F38-A59C-F9E19F997E5E}" dt="2025-05-21T17:30:04.195" v="566" actId="20577"/>
      <pc:docMkLst>
        <pc:docMk/>
      </pc:docMkLst>
      <pc:sldChg chg="modSp mod">
        <pc:chgData name="Katthammarsviks Rökeri" userId="6cb92917fc989fb7" providerId="LiveId" clId="{6D01911A-3601-4F38-A59C-F9E19F997E5E}" dt="2025-05-21T17:30:04.195" v="566" actId="20577"/>
        <pc:sldMkLst>
          <pc:docMk/>
          <pc:sldMk cId="0" sldId="261"/>
        </pc:sldMkLst>
      </pc:sldChg>
      <pc:sldChg chg="modSp mod">
        <pc:chgData name="Katthammarsviks Rökeri" userId="6cb92917fc989fb7" providerId="LiveId" clId="{6D01911A-3601-4F38-A59C-F9E19F997E5E}" dt="2025-05-21T17:23:39.662" v="324" actId="20577"/>
        <pc:sldMkLst>
          <pc:docMk/>
          <pc:sldMk cId="0" sldId="262"/>
        </pc:sldMkLst>
      </pc:sldChg>
      <pc:sldChg chg="modSp mod">
        <pc:chgData name="Katthammarsviks Rökeri" userId="6cb92917fc989fb7" providerId="LiveId" clId="{6D01911A-3601-4F38-A59C-F9E19F997E5E}" dt="2025-05-21T17:25:43.344" v="509" actId="20577"/>
        <pc:sldMkLst>
          <pc:docMk/>
          <pc:sldMk cId="0" sldId="263"/>
        </pc:sldMkLst>
      </pc:sldChg>
    </pc:docChg>
  </pc:docChgLst>
  <pc:docChgLst>
    <pc:chgData name="Katthammarsviks Rökeri" userId="6cb92917fc989fb7" providerId="LiveId" clId="{5D4A775B-4EFC-44C8-BEF0-F7F0ABAFB88A}"/>
    <pc:docChg chg="modSld">
      <pc:chgData name="Katthammarsviks Rökeri" userId="6cb92917fc989fb7" providerId="LiveId" clId="{5D4A775B-4EFC-44C8-BEF0-F7F0ABAFB88A}" dt="2025-09-06T17:02:18.420" v="118" actId="20577"/>
      <pc:docMkLst>
        <pc:docMk/>
      </pc:docMkLst>
      <pc:sldChg chg="modSp mod">
        <pc:chgData name="Katthammarsviks Rökeri" userId="6cb92917fc989fb7" providerId="LiveId" clId="{5D4A775B-4EFC-44C8-BEF0-F7F0ABAFB88A}" dt="2025-09-06T16:54:56.630" v="117" actId="20577"/>
        <pc:sldMkLst>
          <pc:docMk/>
          <pc:sldMk cId="0" sldId="261"/>
        </pc:sldMkLst>
        <pc:spChg chg="mod">
          <ac:chgData name="Katthammarsviks Rökeri" userId="6cb92917fc989fb7" providerId="LiveId" clId="{5D4A775B-4EFC-44C8-BEF0-F7F0ABAFB88A}" dt="2025-09-06T16:54:56.630" v="117" actId="20577"/>
          <ac:spMkLst>
            <pc:docMk/>
            <pc:sldMk cId="0" sldId="261"/>
            <ac:spMk id="9" creationId="{00000000-0000-0000-0000-000000000000}"/>
          </ac:spMkLst>
        </pc:spChg>
      </pc:sldChg>
      <pc:sldChg chg="modSp mod">
        <pc:chgData name="Katthammarsviks Rökeri" userId="6cb92917fc989fb7" providerId="LiveId" clId="{5D4A775B-4EFC-44C8-BEF0-F7F0ABAFB88A}" dt="2025-09-06T17:02:18.420" v="118" actId="20577"/>
        <pc:sldMkLst>
          <pc:docMk/>
          <pc:sldMk cId="0" sldId="262"/>
        </pc:sldMkLst>
        <pc:spChg chg="mod">
          <ac:chgData name="Katthammarsviks Rökeri" userId="6cb92917fc989fb7" providerId="LiveId" clId="{5D4A775B-4EFC-44C8-BEF0-F7F0ABAFB88A}" dt="2025-09-06T17:02:18.420" v="118" actId="20577"/>
          <ac:spMkLst>
            <pc:docMk/>
            <pc:sldMk cId="0" sldId="262"/>
            <ac:spMk id="9" creationId="{00000000-0000-0000-0000-000000000000}"/>
          </ac:spMkLst>
        </pc:spChg>
      </pc:sldChg>
    </pc:docChg>
  </pc:docChgLst>
  <pc:docChgLst>
    <pc:chgData name="Katthammarsviks Rökeri" userId="6cb92917fc989fb7" providerId="LiveId" clId="{6BA883E8-E99F-4D2D-97AB-D426379E8327}"/>
    <pc:docChg chg="undo custSel delSld modSld">
      <pc:chgData name="Katthammarsviks Rökeri" userId="6cb92917fc989fb7" providerId="LiveId" clId="{6BA883E8-E99F-4D2D-97AB-D426379E8327}" dt="2025-09-25T16:00:44.747" v="73" actId="20577"/>
      <pc:docMkLst>
        <pc:docMk/>
      </pc:docMkLst>
      <pc:sldChg chg="delSp modSp mod">
        <pc:chgData name="Katthammarsviks Rökeri" userId="6cb92917fc989fb7" providerId="LiveId" clId="{6BA883E8-E99F-4D2D-97AB-D426379E8327}" dt="2025-09-25T15:52:29.933" v="7"/>
        <pc:sldMkLst>
          <pc:docMk/>
          <pc:sldMk cId="0" sldId="257"/>
        </pc:sldMkLst>
        <pc:spChg chg="mod">
          <ac:chgData name="Katthammarsviks Rökeri" userId="6cb92917fc989fb7" providerId="LiveId" clId="{6BA883E8-E99F-4D2D-97AB-D426379E8327}" dt="2025-09-25T15:52:20.386" v="5" actId="1076"/>
          <ac:spMkLst>
            <pc:docMk/>
            <pc:sldMk cId="0" sldId="257"/>
            <ac:spMk id="5" creationId="{00000000-0000-0000-0000-000000000000}"/>
          </ac:spMkLst>
        </pc:spChg>
        <pc:spChg chg="del mod">
          <ac:chgData name="Katthammarsviks Rökeri" userId="6cb92917fc989fb7" providerId="LiveId" clId="{6BA883E8-E99F-4D2D-97AB-D426379E8327}" dt="2025-09-25T15:52:29.933" v="7"/>
          <ac:spMkLst>
            <pc:docMk/>
            <pc:sldMk cId="0" sldId="257"/>
            <ac:spMk id="6" creationId="{00000000-0000-0000-0000-000000000000}"/>
          </ac:spMkLst>
        </pc:spChg>
      </pc:sldChg>
      <pc:sldChg chg="modSp mod">
        <pc:chgData name="Katthammarsviks Rökeri" userId="6cb92917fc989fb7" providerId="LiveId" clId="{6BA883E8-E99F-4D2D-97AB-D426379E8327}" dt="2025-09-25T16:00:44.747" v="73" actId="20577"/>
        <pc:sldMkLst>
          <pc:docMk/>
          <pc:sldMk cId="0" sldId="258"/>
        </pc:sldMkLst>
        <pc:spChg chg="mod">
          <ac:chgData name="Katthammarsviks Rökeri" userId="6cb92917fc989fb7" providerId="LiveId" clId="{6BA883E8-E99F-4D2D-97AB-D426379E8327}" dt="2025-09-25T15:59:52.349" v="67" actId="14100"/>
          <ac:spMkLst>
            <pc:docMk/>
            <pc:sldMk cId="0" sldId="258"/>
            <ac:spMk id="3" creationId="{00000000-0000-0000-0000-000000000000}"/>
          </ac:spMkLst>
        </pc:spChg>
        <pc:spChg chg="mod">
          <ac:chgData name="Katthammarsviks Rökeri" userId="6cb92917fc989fb7" providerId="LiveId" clId="{6BA883E8-E99F-4D2D-97AB-D426379E8327}" dt="2025-09-25T16:00:44.747" v="73" actId="20577"/>
          <ac:spMkLst>
            <pc:docMk/>
            <pc:sldMk cId="0" sldId="258"/>
            <ac:spMk id="12" creationId="{00000000-0000-0000-0000-000000000000}"/>
          </ac:spMkLst>
        </pc:spChg>
        <pc:picChg chg="mod">
          <ac:chgData name="Katthammarsviks Rökeri" userId="6cb92917fc989fb7" providerId="LiveId" clId="{6BA883E8-E99F-4D2D-97AB-D426379E8327}" dt="2025-09-25T15:53:53.350" v="8" actId="14861"/>
          <ac:picMkLst>
            <pc:docMk/>
            <pc:sldMk cId="0" sldId="258"/>
            <ac:picMk id="23" creationId="{89795D16-2991-E232-6F51-D084EE621FFC}"/>
          </ac:picMkLst>
        </pc:picChg>
      </pc:sldChg>
      <pc:sldChg chg="addSp delSp del mod">
        <pc:chgData name="Katthammarsviks Rökeri" userId="6cb92917fc989fb7" providerId="LiveId" clId="{6BA883E8-E99F-4D2D-97AB-D426379E8327}" dt="2025-09-25T15:51:14.846" v="2" actId="2696"/>
        <pc:sldMkLst>
          <pc:docMk/>
          <pc:sldMk cId="0" sldId="259"/>
        </pc:sldMkLst>
        <pc:spChg chg="add del">
          <ac:chgData name="Katthammarsviks Rökeri" userId="6cb92917fc989fb7" providerId="LiveId" clId="{6BA883E8-E99F-4D2D-97AB-D426379E8327}" dt="2025-09-25T15:51:04.452" v="1" actId="21"/>
          <ac:spMkLst>
            <pc:docMk/>
            <pc:sldMk cId="0" sldId="259"/>
            <ac:spMk id="12" creationId="{6DCC4F49-0C73-6139-84D6-305A03324650}"/>
          </ac:spMkLst>
        </pc:spChg>
      </pc:sldChg>
      <pc:sldChg chg="modSp mod">
        <pc:chgData name="Katthammarsviks Rökeri" userId="6cb92917fc989fb7" providerId="LiveId" clId="{6BA883E8-E99F-4D2D-97AB-D426379E8327}" dt="2025-09-25T15:59:03.514" v="62" actId="14100"/>
        <pc:sldMkLst>
          <pc:docMk/>
          <pc:sldMk cId="0" sldId="260"/>
        </pc:sldMkLst>
        <pc:spChg chg="mod">
          <ac:chgData name="Katthammarsviks Rökeri" userId="6cb92917fc989fb7" providerId="LiveId" clId="{6BA883E8-E99F-4D2D-97AB-D426379E8327}" dt="2025-09-25T15:59:03.514" v="62" actId="14100"/>
          <ac:spMkLst>
            <pc:docMk/>
            <pc:sldMk cId="0" sldId="260"/>
            <ac:spMk id="3" creationId="{00000000-0000-0000-0000-000000000000}"/>
          </ac:spMkLst>
        </pc:spChg>
        <pc:spChg chg="mod">
          <ac:chgData name="Katthammarsviks Rökeri" userId="6cb92917fc989fb7" providerId="LiveId" clId="{6BA883E8-E99F-4D2D-97AB-D426379E8327}" dt="2025-09-25T15:58:49.732" v="59" actId="1076"/>
          <ac:spMkLst>
            <pc:docMk/>
            <pc:sldMk cId="0" sldId="260"/>
            <ac:spMk id="9" creationId="{00000000-0000-0000-0000-000000000000}"/>
          </ac:spMkLst>
        </pc:spChg>
        <pc:picChg chg="mod">
          <ac:chgData name="Katthammarsviks Rökeri" userId="6cb92917fc989fb7" providerId="LiveId" clId="{6BA883E8-E99F-4D2D-97AB-D426379E8327}" dt="2025-09-25T15:58:35.548" v="58" actId="1076"/>
          <ac:picMkLst>
            <pc:docMk/>
            <pc:sldMk cId="0" sldId="260"/>
            <ac:picMk id="13" creationId="{83EDB9CA-2714-31B6-EBD5-ADFAF99D883E}"/>
          </ac:picMkLst>
        </pc:picChg>
      </pc:sldChg>
      <pc:sldChg chg="modSp mod">
        <pc:chgData name="Katthammarsviks Rökeri" userId="6cb92917fc989fb7" providerId="LiveId" clId="{6BA883E8-E99F-4D2D-97AB-D426379E8327}" dt="2025-09-25T16:00:33.374" v="72" actId="1076"/>
        <pc:sldMkLst>
          <pc:docMk/>
          <pc:sldMk cId="0" sldId="261"/>
        </pc:sldMkLst>
        <pc:spChg chg="mod">
          <ac:chgData name="Katthammarsviks Rökeri" userId="6cb92917fc989fb7" providerId="LiveId" clId="{6BA883E8-E99F-4D2D-97AB-D426379E8327}" dt="2025-09-25T16:00:33.374" v="72" actId="1076"/>
          <ac:spMkLst>
            <pc:docMk/>
            <pc:sldMk cId="0" sldId="261"/>
            <ac:spMk id="8" creationId="{00000000-0000-0000-0000-000000000000}"/>
          </ac:spMkLst>
        </pc:spChg>
        <pc:spChg chg="mod">
          <ac:chgData name="Katthammarsviks Rökeri" userId="6cb92917fc989fb7" providerId="LiveId" clId="{6BA883E8-E99F-4D2D-97AB-D426379E8327}" dt="2025-09-25T16:00:26.888" v="71" actId="255"/>
          <ac:spMkLst>
            <pc:docMk/>
            <pc:sldMk cId="0" sldId="261"/>
            <ac:spMk id="9" creationId="{00000000-0000-0000-0000-000000000000}"/>
          </ac:spMkLst>
        </pc:spChg>
        <pc:picChg chg="mod">
          <ac:chgData name="Katthammarsviks Rökeri" userId="6cb92917fc989fb7" providerId="LiveId" clId="{6BA883E8-E99F-4D2D-97AB-D426379E8327}" dt="2025-09-25T15:55:09.278" v="35" actId="1076"/>
          <ac:picMkLst>
            <pc:docMk/>
            <pc:sldMk cId="0" sldId="261"/>
            <ac:picMk id="2" creationId="{C84D2ED6-E430-FA2E-ACE7-F8A4A5DC1893}"/>
          </ac:picMkLst>
        </pc:picChg>
      </pc:sldChg>
      <pc:sldChg chg="delSp modSp mod">
        <pc:chgData name="Katthammarsviks Rökeri" userId="6cb92917fc989fb7" providerId="LiveId" clId="{6BA883E8-E99F-4D2D-97AB-D426379E8327}" dt="2025-09-25T15:55:22.110" v="38" actId="14100"/>
        <pc:sldMkLst>
          <pc:docMk/>
          <pc:sldMk cId="0" sldId="262"/>
        </pc:sldMkLst>
        <pc:spChg chg="del mod">
          <ac:chgData name="Katthammarsviks Rökeri" userId="6cb92917fc989fb7" providerId="LiveId" clId="{6BA883E8-E99F-4D2D-97AB-D426379E8327}" dt="2025-09-25T15:55:05.029" v="34"/>
          <ac:spMkLst>
            <pc:docMk/>
            <pc:sldMk cId="0" sldId="262"/>
            <ac:spMk id="7" creationId="{00000000-0000-0000-0000-000000000000}"/>
          </ac:spMkLst>
        </pc:spChg>
        <pc:grpChg chg="del">
          <ac:chgData name="Katthammarsviks Rökeri" userId="6cb92917fc989fb7" providerId="LiveId" clId="{6BA883E8-E99F-4D2D-97AB-D426379E8327}" dt="2025-09-25T15:54:51.410" v="19" actId="478"/>
          <ac:grpSpMkLst>
            <pc:docMk/>
            <pc:sldMk cId="0" sldId="262"/>
            <ac:grpSpMk id="3" creationId="{00000000-0000-0000-0000-000000000000}"/>
          </ac:grpSpMkLst>
        </pc:grpChg>
        <pc:picChg chg="mod">
          <ac:chgData name="Katthammarsviks Rökeri" userId="6cb92917fc989fb7" providerId="LiveId" clId="{6BA883E8-E99F-4D2D-97AB-D426379E8327}" dt="2025-09-25T15:55:22.110" v="38" actId="14100"/>
          <ac:picMkLst>
            <pc:docMk/>
            <pc:sldMk cId="0" sldId="262"/>
            <ac:picMk id="2" creationId="{52FF4E8D-5338-4320-0698-E76C81355764}"/>
          </ac:picMkLst>
        </pc:picChg>
      </pc:sldChg>
      <pc:sldChg chg="delSp modSp mod">
        <pc:chgData name="Katthammarsviks Rökeri" userId="6cb92917fc989fb7" providerId="LiveId" clId="{6BA883E8-E99F-4D2D-97AB-D426379E8327}" dt="2025-09-25T15:56:51.864" v="43" actId="14100"/>
        <pc:sldMkLst>
          <pc:docMk/>
          <pc:sldMk cId="0" sldId="263"/>
        </pc:sldMkLst>
        <pc:spChg chg="del">
          <ac:chgData name="Katthammarsviks Rökeri" userId="6cb92917fc989fb7" providerId="LiveId" clId="{6BA883E8-E99F-4D2D-97AB-D426379E8327}" dt="2025-09-25T15:56:41.569" v="42" actId="478"/>
          <ac:spMkLst>
            <pc:docMk/>
            <pc:sldMk cId="0" sldId="263"/>
            <ac:spMk id="7" creationId="{00000000-0000-0000-0000-000000000000}"/>
          </ac:spMkLst>
        </pc:spChg>
        <pc:grpChg chg="del">
          <ac:chgData name="Katthammarsviks Rökeri" userId="6cb92917fc989fb7" providerId="LiveId" clId="{6BA883E8-E99F-4D2D-97AB-D426379E8327}" dt="2025-09-25T15:56:38.039" v="41" actId="478"/>
          <ac:grpSpMkLst>
            <pc:docMk/>
            <pc:sldMk cId="0" sldId="263"/>
            <ac:grpSpMk id="3" creationId="{00000000-0000-0000-0000-000000000000}"/>
          </ac:grpSpMkLst>
        </pc:grpChg>
        <pc:picChg chg="mod">
          <ac:chgData name="Katthammarsviks Rökeri" userId="6cb92917fc989fb7" providerId="LiveId" clId="{6BA883E8-E99F-4D2D-97AB-D426379E8327}" dt="2025-09-25T15:56:51.864" v="43" actId="14100"/>
          <ac:picMkLst>
            <pc:docMk/>
            <pc:sldMk cId="0" sldId="263"/>
            <ac:picMk id="2" creationId="{BEF7458E-005F-596D-DCFF-111D75B37086}"/>
          </ac:picMkLst>
        </pc:picChg>
      </pc:sldChg>
      <pc:sldChg chg="delSp modSp mod">
        <pc:chgData name="Katthammarsviks Rökeri" userId="6cb92917fc989fb7" providerId="LiveId" clId="{6BA883E8-E99F-4D2D-97AB-D426379E8327}" dt="2025-09-25T15:57:26.292" v="51" actId="1076"/>
        <pc:sldMkLst>
          <pc:docMk/>
          <pc:sldMk cId="0" sldId="264"/>
        </pc:sldMkLst>
        <pc:spChg chg="del mod">
          <ac:chgData name="Katthammarsviks Rökeri" userId="6cb92917fc989fb7" providerId="LiveId" clId="{6BA883E8-E99F-4D2D-97AB-D426379E8327}" dt="2025-09-25T15:57:09.359" v="48" actId="478"/>
          <ac:spMkLst>
            <pc:docMk/>
            <pc:sldMk cId="0" sldId="264"/>
            <ac:spMk id="7" creationId="{00000000-0000-0000-0000-000000000000}"/>
          </ac:spMkLst>
        </pc:spChg>
        <pc:grpChg chg="del">
          <ac:chgData name="Katthammarsviks Rökeri" userId="6cb92917fc989fb7" providerId="LiveId" clId="{6BA883E8-E99F-4D2D-97AB-D426379E8327}" dt="2025-09-25T15:57:02.391" v="46" actId="478"/>
          <ac:grpSpMkLst>
            <pc:docMk/>
            <pc:sldMk cId="0" sldId="264"/>
            <ac:grpSpMk id="3" creationId="{00000000-0000-0000-0000-000000000000}"/>
          </ac:grpSpMkLst>
        </pc:grpChg>
        <pc:picChg chg="mod">
          <ac:chgData name="Katthammarsviks Rökeri" userId="6cb92917fc989fb7" providerId="LiveId" clId="{6BA883E8-E99F-4D2D-97AB-D426379E8327}" dt="2025-09-25T15:57:26.292" v="51" actId="1076"/>
          <ac:picMkLst>
            <pc:docMk/>
            <pc:sldMk cId="0" sldId="264"/>
            <ac:picMk id="2" creationId="{1F10B420-F745-3F32-ED99-82054107E7C7}"/>
          </ac:picMkLst>
        </pc:picChg>
      </pc:sldChg>
    </pc:docChg>
  </pc:docChgLst>
  <pc:docChgLst>
    <pc:chgData name="Katthammarsviks Rökeri" userId="6cb92917fc989fb7" providerId="LiveId" clId="{95EDA463-C5C9-49D3-BAF5-F8056738EB7F}"/>
    <pc:docChg chg="undo redo custSel modSld">
      <pc:chgData name="Katthammarsviks Rökeri" userId="6cb92917fc989fb7" providerId="LiveId" clId="{95EDA463-C5C9-49D3-BAF5-F8056738EB7F}" dt="2025-05-03T07:14:04.251" v="5230" actId="20577"/>
      <pc:docMkLst>
        <pc:docMk/>
      </pc:docMkLst>
      <pc:sldChg chg="modSp mod">
        <pc:chgData name="Katthammarsviks Rökeri" userId="6cb92917fc989fb7" providerId="LiveId" clId="{95EDA463-C5C9-49D3-BAF5-F8056738EB7F}" dt="2025-04-30T16:41:00.018" v="173" actId="20577"/>
        <pc:sldMkLst>
          <pc:docMk/>
          <pc:sldMk cId="0" sldId="260"/>
        </pc:sldMkLst>
      </pc:sldChg>
      <pc:sldChg chg="delSp modSp mod">
        <pc:chgData name="Katthammarsviks Rökeri" userId="6cb92917fc989fb7" providerId="LiveId" clId="{95EDA463-C5C9-49D3-BAF5-F8056738EB7F}" dt="2025-04-30T17:37:43.172" v="4593" actId="20577"/>
        <pc:sldMkLst>
          <pc:docMk/>
          <pc:sldMk cId="0" sldId="261"/>
        </pc:sldMkLst>
      </pc:sldChg>
      <pc:sldChg chg="modSp mod">
        <pc:chgData name="Katthammarsviks Rökeri" userId="6cb92917fc989fb7" providerId="LiveId" clId="{95EDA463-C5C9-49D3-BAF5-F8056738EB7F}" dt="2025-05-03T07:14:04.251" v="5230" actId="20577"/>
        <pc:sldMkLst>
          <pc:docMk/>
          <pc:sldMk cId="0" sldId="262"/>
        </pc:sldMkLst>
      </pc:sldChg>
    </pc:docChg>
  </pc:docChgLst>
  <pc:docChgLst>
    <pc:chgData name="Katthammarsviks Rökeri" userId="6cb92917fc989fb7" providerId="LiveId" clId="{7F2E83F5-9901-4290-8D55-3BBBE8BABEA7}"/>
    <pc:docChg chg="custSel modSld">
      <pc:chgData name="Katthammarsviks Rökeri" userId="6cb92917fc989fb7" providerId="LiveId" clId="{7F2E83F5-9901-4290-8D55-3BBBE8BABEA7}" dt="2025-06-05T10:07:07.477" v="3231" actId="5793"/>
      <pc:docMkLst>
        <pc:docMk/>
      </pc:docMkLst>
      <pc:sldChg chg="modSp mod">
        <pc:chgData name="Katthammarsviks Rökeri" userId="6cb92917fc989fb7" providerId="LiveId" clId="{7F2E83F5-9901-4290-8D55-3BBBE8BABEA7}" dt="2025-06-05T09:44:15.939" v="2806" actId="20577"/>
        <pc:sldMkLst>
          <pc:docMk/>
          <pc:sldMk cId="0" sldId="260"/>
        </pc:sldMkLst>
      </pc:sldChg>
      <pc:sldChg chg="modSp mod">
        <pc:chgData name="Katthammarsviks Rökeri" userId="6cb92917fc989fb7" providerId="LiveId" clId="{7F2E83F5-9901-4290-8D55-3BBBE8BABEA7}" dt="2025-06-05T09:47:26.073" v="2902" actId="20577"/>
        <pc:sldMkLst>
          <pc:docMk/>
          <pc:sldMk cId="0" sldId="261"/>
        </pc:sldMkLst>
      </pc:sldChg>
      <pc:sldChg chg="modSp mod">
        <pc:chgData name="Katthammarsviks Rökeri" userId="6cb92917fc989fb7" providerId="LiveId" clId="{7F2E83F5-9901-4290-8D55-3BBBE8BABEA7}" dt="2025-06-05T09:59:41.173" v="2924" actId="20577"/>
        <pc:sldMkLst>
          <pc:docMk/>
          <pc:sldMk cId="0" sldId="262"/>
        </pc:sldMkLst>
      </pc:sldChg>
      <pc:sldChg chg="addSp modSp mod">
        <pc:chgData name="Katthammarsviks Rökeri" userId="6cb92917fc989fb7" providerId="LiveId" clId="{7F2E83F5-9901-4290-8D55-3BBBE8BABEA7}" dt="2025-06-05T10:07:07.477" v="3231" actId="5793"/>
        <pc:sldMkLst>
          <pc:docMk/>
          <pc:sldMk cId="0" sldId="263"/>
        </pc:sldMkLst>
      </pc:sldChg>
      <pc:sldChg chg="addSp modSp mod">
        <pc:chgData name="Katthammarsviks Rökeri" userId="6cb92917fc989fb7" providerId="LiveId" clId="{7F2E83F5-9901-4290-8D55-3BBBE8BABEA7}" dt="2025-06-05T10:06:32.604" v="3201" actId="1076"/>
        <pc:sldMkLst>
          <pc:docMk/>
          <pc:sldMk cId="0"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svg"/><Relationship Id="rId17" Type="http://schemas.openxmlformats.org/officeDocument/2006/relationships/image" Target="../media/image7.png"/><Relationship Id="rId2" Type="http://schemas.openxmlformats.org/officeDocument/2006/relationships/image" Target="../media/image1.jpeg"/><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svg"/><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12386" y="-1372259"/>
            <a:ext cx="17953849" cy="10096782"/>
          </a:xfrm>
          <a:custGeom>
            <a:avLst/>
            <a:gdLst/>
            <a:ahLst/>
            <a:cxnLst/>
            <a:rect l="l" t="t" r="r" b="b"/>
            <a:pathLst>
              <a:path w="17953849" h="10096782">
                <a:moveTo>
                  <a:pt x="0" y="0"/>
                </a:moveTo>
                <a:lnTo>
                  <a:pt x="17953849" y="0"/>
                </a:lnTo>
                <a:lnTo>
                  <a:pt x="17953849" y="10096782"/>
                </a:lnTo>
                <a:lnTo>
                  <a:pt x="0" y="10096782"/>
                </a:lnTo>
                <a:lnTo>
                  <a:pt x="0" y="0"/>
                </a:lnTo>
                <a:close/>
              </a:path>
            </a:pathLst>
          </a:custGeom>
          <a:blipFill>
            <a:blip r:embed="rId2"/>
            <a:stretch>
              <a:fillRect/>
            </a:stretch>
          </a:blipFill>
        </p:spPr>
        <p:txBody>
          <a:bodyPr/>
          <a:lstStyle/>
          <a:p>
            <a:endParaRPr lang="sv-SE" noProof="0" dirty="0"/>
          </a:p>
        </p:txBody>
      </p:sp>
      <p:sp>
        <p:nvSpPr>
          <p:cNvPr id="3" name="Freeform 3"/>
          <p:cNvSpPr/>
          <p:nvPr/>
        </p:nvSpPr>
        <p:spPr>
          <a:xfrm>
            <a:off x="1463300" y="6656532"/>
            <a:ext cx="1198771" cy="332244"/>
          </a:xfrm>
          <a:custGeom>
            <a:avLst/>
            <a:gdLst/>
            <a:ahLst/>
            <a:cxnLst/>
            <a:rect l="l" t="t" r="r" b="b"/>
            <a:pathLst>
              <a:path w="1198771" h="332244">
                <a:moveTo>
                  <a:pt x="0" y="0"/>
                </a:moveTo>
                <a:lnTo>
                  <a:pt x="1198771" y="0"/>
                </a:lnTo>
                <a:lnTo>
                  <a:pt x="1198771" y="332243"/>
                </a:lnTo>
                <a:lnTo>
                  <a:pt x="0" y="332243"/>
                </a:lnTo>
                <a:lnTo>
                  <a:pt x="0" y="0"/>
                </a:lnTo>
                <a:close/>
              </a:path>
            </a:pathLst>
          </a:custGeom>
          <a:blipFill>
            <a:blip r:embed="rId3"/>
            <a:stretch>
              <a:fillRect/>
            </a:stretch>
          </a:blipFill>
        </p:spPr>
        <p:txBody>
          <a:bodyPr/>
          <a:lstStyle/>
          <a:p>
            <a:endParaRPr lang="sv-SE" noProof="0" dirty="0"/>
          </a:p>
        </p:txBody>
      </p:sp>
      <p:sp>
        <p:nvSpPr>
          <p:cNvPr id="4" name="Freeform 4"/>
          <p:cNvSpPr/>
          <p:nvPr/>
        </p:nvSpPr>
        <p:spPr>
          <a:xfrm flipH="1">
            <a:off x="2062685" y="656990"/>
            <a:ext cx="5384608" cy="5377877"/>
          </a:xfrm>
          <a:custGeom>
            <a:avLst/>
            <a:gdLst/>
            <a:ahLst/>
            <a:cxnLst/>
            <a:rect l="l" t="t" r="r" b="b"/>
            <a:pathLst>
              <a:path w="5384608" h="5377877">
                <a:moveTo>
                  <a:pt x="5384609" y="0"/>
                </a:moveTo>
                <a:lnTo>
                  <a:pt x="0" y="0"/>
                </a:lnTo>
                <a:lnTo>
                  <a:pt x="0" y="5377878"/>
                </a:lnTo>
                <a:lnTo>
                  <a:pt x="5384609" y="5377878"/>
                </a:lnTo>
                <a:lnTo>
                  <a:pt x="538460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noProof="0" dirty="0"/>
          </a:p>
        </p:txBody>
      </p:sp>
      <p:sp>
        <p:nvSpPr>
          <p:cNvPr id="5" name="Freeform 5"/>
          <p:cNvSpPr/>
          <p:nvPr/>
        </p:nvSpPr>
        <p:spPr>
          <a:xfrm>
            <a:off x="3930364" y="2579129"/>
            <a:ext cx="1843469" cy="1861721"/>
          </a:xfrm>
          <a:custGeom>
            <a:avLst/>
            <a:gdLst/>
            <a:ahLst/>
            <a:cxnLst/>
            <a:rect l="l" t="t" r="r" b="b"/>
            <a:pathLst>
              <a:path w="1843469" h="1861721">
                <a:moveTo>
                  <a:pt x="0" y="0"/>
                </a:moveTo>
                <a:lnTo>
                  <a:pt x="1843469" y="0"/>
                </a:lnTo>
                <a:lnTo>
                  <a:pt x="1843469" y="1861721"/>
                </a:lnTo>
                <a:lnTo>
                  <a:pt x="0" y="1861721"/>
                </a:lnTo>
                <a:lnTo>
                  <a:pt x="0" y="0"/>
                </a:lnTo>
                <a:close/>
              </a:path>
            </a:pathLst>
          </a:custGeom>
          <a:blipFill>
            <a:blip r:embed="rId6"/>
            <a:stretch>
              <a:fillRect/>
            </a:stretch>
          </a:blipFill>
        </p:spPr>
        <p:txBody>
          <a:bodyPr/>
          <a:lstStyle/>
          <a:p>
            <a:endParaRPr lang="sv-SE" noProof="0" dirty="0"/>
          </a:p>
        </p:txBody>
      </p:sp>
      <p:sp>
        <p:nvSpPr>
          <p:cNvPr id="6" name="Freeform 6"/>
          <p:cNvSpPr/>
          <p:nvPr/>
        </p:nvSpPr>
        <p:spPr>
          <a:xfrm>
            <a:off x="5983224" y="6656532"/>
            <a:ext cx="2199034" cy="439807"/>
          </a:xfrm>
          <a:custGeom>
            <a:avLst/>
            <a:gdLst/>
            <a:ahLst/>
            <a:cxnLst/>
            <a:rect l="l" t="t" r="r" b="b"/>
            <a:pathLst>
              <a:path w="2199034" h="439807">
                <a:moveTo>
                  <a:pt x="0" y="0"/>
                </a:moveTo>
                <a:lnTo>
                  <a:pt x="2199035" y="0"/>
                </a:lnTo>
                <a:lnTo>
                  <a:pt x="2199035" y="439806"/>
                </a:lnTo>
                <a:lnTo>
                  <a:pt x="0" y="439806"/>
                </a:lnTo>
                <a:lnTo>
                  <a:pt x="0" y="0"/>
                </a:lnTo>
                <a:close/>
              </a:path>
            </a:pathLst>
          </a:custGeom>
          <a:blipFill>
            <a:blip r:embed="rId7"/>
            <a:stretch>
              <a:fillRect/>
            </a:stretch>
          </a:blipFill>
        </p:spPr>
        <p:txBody>
          <a:bodyPr/>
          <a:lstStyle/>
          <a:p>
            <a:endParaRPr lang="sv-SE" noProof="0" dirty="0"/>
          </a:p>
        </p:txBody>
      </p:sp>
      <p:sp>
        <p:nvSpPr>
          <p:cNvPr id="7" name="TextBox 7"/>
          <p:cNvSpPr txBox="1"/>
          <p:nvPr/>
        </p:nvSpPr>
        <p:spPr>
          <a:xfrm>
            <a:off x="3562047" y="1969486"/>
            <a:ext cx="2531624" cy="445054"/>
          </a:xfrm>
          <a:prstGeom prst="rect">
            <a:avLst/>
          </a:prstGeom>
        </p:spPr>
        <p:txBody>
          <a:bodyPr lIns="0" tIns="0" rIns="0" bIns="0" rtlCol="0" anchor="t">
            <a:spAutoFit/>
          </a:bodyPr>
          <a:lstStyle/>
          <a:p>
            <a:pPr algn="ctr">
              <a:lnSpc>
                <a:spcPts val="1776"/>
              </a:lnSpc>
              <a:spcBef>
                <a:spcPct val="0"/>
              </a:spcBef>
            </a:pPr>
            <a:r>
              <a:rPr lang="sv-SE" sz="1280" b="1" noProof="0" dirty="0">
                <a:solidFill>
                  <a:srgbClr val="545454"/>
                </a:solidFill>
                <a:latin typeface="Roca One Bold"/>
                <a:ea typeface="Roca One Bold"/>
                <a:cs typeface="Roca One Bold"/>
                <a:sym typeface="Roca One Bold"/>
              </a:rPr>
              <a:t>Vårt hållbarhetslöfte till Gotland</a:t>
            </a:r>
          </a:p>
        </p:txBody>
      </p:sp>
      <p:sp>
        <p:nvSpPr>
          <p:cNvPr id="8" name="TextBox 8"/>
          <p:cNvSpPr txBox="1"/>
          <p:nvPr/>
        </p:nvSpPr>
        <p:spPr>
          <a:xfrm>
            <a:off x="4057896" y="4576864"/>
            <a:ext cx="1539925" cy="461665"/>
          </a:xfrm>
          <a:prstGeom prst="rect">
            <a:avLst/>
          </a:prstGeom>
        </p:spPr>
        <p:txBody>
          <a:bodyPr lIns="0" tIns="0" rIns="0" bIns="0" rtlCol="0" anchor="t">
            <a:spAutoFit/>
          </a:bodyPr>
          <a:lstStyle/>
          <a:p>
            <a:pPr algn="ctr">
              <a:lnSpc>
                <a:spcPts val="1776"/>
              </a:lnSpc>
              <a:spcBef>
                <a:spcPct val="0"/>
              </a:spcBef>
            </a:pPr>
            <a:r>
              <a:rPr lang="sv-SE" sz="1280" b="1" noProof="0" dirty="0">
                <a:solidFill>
                  <a:srgbClr val="545454"/>
                </a:solidFill>
                <a:latin typeface="Roca One Bold"/>
                <a:ea typeface="Roca One Bold"/>
                <a:cs typeface="Roca One Bold"/>
                <a:sym typeface="Roca One Bold"/>
              </a:rPr>
              <a:t>Katthammarsviks Rökeri AB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
            <a:extLst>
              <a:ext uri="{FF2B5EF4-FFF2-40B4-BE49-F238E27FC236}">
                <a16:creationId xmlns:a16="http://schemas.microsoft.com/office/drawing/2014/main" id="{441F4BE8-DA38-0C0E-2451-A9641E41797A}"/>
              </a:ext>
            </a:extLst>
          </p:cNvPr>
          <p:cNvSpPr/>
          <p:nvPr/>
        </p:nvSpPr>
        <p:spPr>
          <a:xfrm>
            <a:off x="-228600" y="-4482"/>
            <a:ext cx="10058401" cy="7319682"/>
          </a:xfrm>
          <a:custGeom>
            <a:avLst/>
            <a:gdLst/>
            <a:ahLst/>
            <a:cxnLst/>
            <a:rect l="l" t="t" r="r" b="b"/>
            <a:pathLst>
              <a:path w="17953849" h="10096782">
                <a:moveTo>
                  <a:pt x="0" y="0"/>
                </a:moveTo>
                <a:lnTo>
                  <a:pt x="17953849" y="0"/>
                </a:lnTo>
                <a:lnTo>
                  <a:pt x="17953849" y="10096782"/>
                </a:lnTo>
                <a:lnTo>
                  <a:pt x="0" y="10096782"/>
                </a:lnTo>
                <a:lnTo>
                  <a:pt x="0" y="0"/>
                </a:lnTo>
                <a:close/>
              </a:path>
            </a:pathLst>
          </a:custGeom>
          <a:blipFill>
            <a:blip r:embed="rId2"/>
            <a:stretch>
              <a:fillRect/>
            </a:stretch>
          </a:blipFill>
        </p:spPr>
        <p:txBody>
          <a:bodyPr/>
          <a:lstStyle/>
          <a:p>
            <a:endParaRPr lang="sv-SE" noProof="0" dirty="0"/>
          </a:p>
        </p:txBody>
      </p:sp>
      <p:sp>
        <p:nvSpPr>
          <p:cNvPr id="3" name="Freeform 3"/>
          <p:cNvSpPr/>
          <p:nvPr/>
        </p:nvSpPr>
        <p:spPr>
          <a:xfrm>
            <a:off x="2423981" y="3656605"/>
            <a:ext cx="1070594" cy="1084195"/>
          </a:xfrm>
          <a:custGeom>
            <a:avLst/>
            <a:gdLst/>
            <a:ahLst/>
            <a:cxnLst/>
            <a:rect l="l" t="t" r="r" b="b"/>
            <a:pathLst>
              <a:path w="1070594" h="1084195">
                <a:moveTo>
                  <a:pt x="0" y="0"/>
                </a:moveTo>
                <a:lnTo>
                  <a:pt x="1070595" y="0"/>
                </a:lnTo>
                <a:lnTo>
                  <a:pt x="1070595" y="1084195"/>
                </a:lnTo>
                <a:lnTo>
                  <a:pt x="0" y="1084195"/>
                </a:lnTo>
                <a:lnTo>
                  <a:pt x="0" y="0"/>
                </a:lnTo>
                <a:close/>
              </a:path>
            </a:pathLst>
          </a:custGeom>
          <a:blipFill>
            <a:blip r:embed="rId3"/>
            <a:stretch>
              <a:fillRect l="-103469" t="-99381" r="-412454" b="-100000"/>
            </a:stretch>
          </a:blipFill>
        </p:spPr>
        <p:txBody>
          <a:bodyPr/>
          <a:lstStyle/>
          <a:p>
            <a:endParaRPr lang="sv-SE" noProof="0" dirty="0"/>
          </a:p>
        </p:txBody>
      </p:sp>
      <p:sp>
        <p:nvSpPr>
          <p:cNvPr id="4" name="Freeform 4"/>
          <p:cNvSpPr/>
          <p:nvPr/>
        </p:nvSpPr>
        <p:spPr>
          <a:xfrm>
            <a:off x="7567649" y="381000"/>
            <a:ext cx="1070594" cy="1070594"/>
          </a:xfrm>
          <a:custGeom>
            <a:avLst/>
            <a:gdLst/>
            <a:ahLst/>
            <a:cxnLst/>
            <a:rect l="l" t="t" r="r" b="b"/>
            <a:pathLst>
              <a:path w="1070594" h="1070594">
                <a:moveTo>
                  <a:pt x="0" y="0"/>
                </a:moveTo>
                <a:lnTo>
                  <a:pt x="1070594" y="0"/>
                </a:lnTo>
                <a:lnTo>
                  <a:pt x="1070594" y="1070594"/>
                </a:lnTo>
                <a:lnTo>
                  <a:pt x="0" y="1070594"/>
                </a:lnTo>
                <a:lnTo>
                  <a:pt x="0" y="0"/>
                </a:lnTo>
                <a:close/>
              </a:path>
            </a:pathLst>
          </a:custGeom>
          <a:blipFill>
            <a:blip r:embed="rId4"/>
            <a:stretch>
              <a:fillRect/>
            </a:stretch>
          </a:blipFill>
        </p:spPr>
        <p:txBody>
          <a:bodyPr/>
          <a:lstStyle/>
          <a:p>
            <a:endParaRPr lang="sv-SE" noProof="0" dirty="0"/>
          </a:p>
        </p:txBody>
      </p:sp>
      <p:sp>
        <p:nvSpPr>
          <p:cNvPr id="5" name="Freeform 5"/>
          <p:cNvSpPr/>
          <p:nvPr/>
        </p:nvSpPr>
        <p:spPr>
          <a:xfrm>
            <a:off x="1523551" y="733987"/>
            <a:ext cx="3860220" cy="1173477"/>
          </a:xfrm>
          <a:custGeom>
            <a:avLst/>
            <a:gdLst/>
            <a:ahLst/>
            <a:cxnLst/>
            <a:rect l="l" t="t" r="r" b="b"/>
            <a:pathLst>
              <a:path w="3860220" h="1173477">
                <a:moveTo>
                  <a:pt x="0" y="0"/>
                </a:moveTo>
                <a:lnTo>
                  <a:pt x="3860219" y="0"/>
                </a:lnTo>
                <a:lnTo>
                  <a:pt x="3860219" y="1173477"/>
                </a:lnTo>
                <a:lnTo>
                  <a:pt x="0" y="1173477"/>
                </a:lnTo>
                <a:lnTo>
                  <a:pt x="0" y="0"/>
                </a:lnTo>
                <a:close/>
              </a:path>
            </a:pathLst>
          </a:custGeom>
          <a:blipFill>
            <a:blip r:embed="rId5"/>
            <a:stretch>
              <a:fillRect/>
            </a:stretch>
          </a:blipFill>
        </p:spPr>
        <p:txBody>
          <a:bodyPr/>
          <a:lstStyle/>
          <a:p>
            <a:endParaRPr lang="sv-SE" noProof="0" dirty="0"/>
          </a:p>
        </p:txBody>
      </p:sp>
      <p:sp>
        <p:nvSpPr>
          <p:cNvPr id="7" name="Freeform 7"/>
          <p:cNvSpPr/>
          <p:nvPr/>
        </p:nvSpPr>
        <p:spPr>
          <a:xfrm>
            <a:off x="2383067" y="2596016"/>
            <a:ext cx="1070594" cy="1060588"/>
          </a:xfrm>
          <a:custGeom>
            <a:avLst/>
            <a:gdLst/>
            <a:ahLst/>
            <a:cxnLst/>
            <a:rect l="l" t="t" r="r" b="b"/>
            <a:pathLst>
              <a:path w="1070594" h="1060588">
                <a:moveTo>
                  <a:pt x="0" y="0"/>
                </a:moveTo>
                <a:lnTo>
                  <a:pt x="1070594" y="0"/>
                </a:lnTo>
                <a:lnTo>
                  <a:pt x="1070594" y="1060589"/>
                </a:lnTo>
                <a:lnTo>
                  <a:pt x="0" y="1060589"/>
                </a:lnTo>
                <a:lnTo>
                  <a:pt x="0" y="0"/>
                </a:lnTo>
                <a:close/>
              </a:path>
            </a:pathLst>
          </a:custGeom>
          <a:blipFill>
            <a:blip r:embed="rId3"/>
            <a:stretch>
              <a:fillRect l="-99648" r="-416274" b="-206044"/>
            </a:stretch>
          </a:blipFill>
        </p:spPr>
        <p:txBody>
          <a:bodyPr/>
          <a:lstStyle/>
          <a:p>
            <a:endParaRPr lang="sv-SE" noProof="0" dirty="0"/>
          </a:p>
        </p:txBody>
      </p:sp>
      <p:sp>
        <p:nvSpPr>
          <p:cNvPr id="8" name="Freeform 8"/>
          <p:cNvSpPr/>
          <p:nvPr/>
        </p:nvSpPr>
        <p:spPr>
          <a:xfrm>
            <a:off x="1265159" y="2590515"/>
            <a:ext cx="1018973" cy="1026174"/>
          </a:xfrm>
          <a:custGeom>
            <a:avLst/>
            <a:gdLst/>
            <a:ahLst/>
            <a:cxnLst/>
            <a:rect l="l" t="t" r="r" b="b"/>
            <a:pathLst>
              <a:path w="1018973" h="1026174">
                <a:moveTo>
                  <a:pt x="0" y="0"/>
                </a:moveTo>
                <a:lnTo>
                  <a:pt x="1018973" y="0"/>
                </a:lnTo>
                <a:lnTo>
                  <a:pt x="1018973" y="1026174"/>
                </a:lnTo>
                <a:lnTo>
                  <a:pt x="0" y="1026174"/>
                </a:lnTo>
                <a:lnTo>
                  <a:pt x="0" y="0"/>
                </a:lnTo>
                <a:close/>
              </a:path>
            </a:pathLst>
          </a:custGeom>
          <a:blipFill>
            <a:blip r:embed="rId3"/>
            <a:stretch>
              <a:fillRect r="-547126" b="-216308"/>
            </a:stretch>
          </a:blipFill>
        </p:spPr>
        <p:txBody>
          <a:bodyPr/>
          <a:lstStyle/>
          <a:p>
            <a:endParaRPr lang="sv-SE" noProof="0" dirty="0"/>
          </a:p>
        </p:txBody>
      </p:sp>
      <p:sp>
        <p:nvSpPr>
          <p:cNvPr id="9" name="Freeform 9"/>
          <p:cNvSpPr/>
          <p:nvPr/>
        </p:nvSpPr>
        <p:spPr>
          <a:xfrm>
            <a:off x="3555180" y="2590515"/>
            <a:ext cx="1070498" cy="1026174"/>
          </a:xfrm>
          <a:custGeom>
            <a:avLst/>
            <a:gdLst/>
            <a:ahLst/>
            <a:cxnLst/>
            <a:rect l="l" t="t" r="r" b="b"/>
            <a:pathLst>
              <a:path w="1070498" h="1026174">
                <a:moveTo>
                  <a:pt x="0" y="0"/>
                </a:moveTo>
                <a:lnTo>
                  <a:pt x="1070498" y="0"/>
                </a:lnTo>
                <a:lnTo>
                  <a:pt x="1070498" y="1026174"/>
                </a:lnTo>
                <a:lnTo>
                  <a:pt x="0" y="1026174"/>
                </a:lnTo>
                <a:lnTo>
                  <a:pt x="0" y="0"/>
                </a:lnTo>
                <a:close/>
              </a:path>
            </a:pathLst>
          </a:custGeom>
          <a:blipFill>
            <a:blip r:embed="rId3"/>
            <a:stretch>
              <a:fillRect l="-207352" r="-308626" b="-216308"/>
            </a:stretch>
          </a:blipFill>
        </p:spPr>
        <p:txBody>
          <a:bodyPr/>
          <a:lstStyle/>
          <a:p>
            <a:endParaRPr lang="sv-SE" noProof="0" dirty="0"/>
          </a:p>
        </p:txBody>
      </p:sp>
      <p:sp>
        <p:nvSpPr>
          <p:cNvPr id="10" name="Freeform 10"/>
          <p:cNvSpPr/>
          <p:nvPr/>
        </p:nvSpPr>
        <p:spPr>
          <a:xfrm>
            <a:off x="4625678" y="2590515"/>
            <a:ext cx="1061235" cy="1024009"/>
          </a:xfrm>
          <a:custGeom>
            <a:avLst/>
            <a:gdLst/>
            <a:ahLst/>
            <a:cxnLst/>
            <a:rect l="l" t="t" r="r" b="b"/>
            <a:pathLst>
              <a:path w="1061235" h="1024009">
                <a:moveTo>
                  <a:pt x="0" y="0"/>
                </a:moveTo>
                <a:lnTo>
                  <a:pt x="1061236" y="0"/>
                </a:lnTo>
                <a:lnTo>
                  <a:pt x="1061236" y="1024009"/>
                </a:lnTo>
                <a:lnTo>
                  <a:pt x="0" y="1024009"/>
                </a:lnTo>
                <a:lnTo>
                  <a:pt x="0" y="0"/>
                </a:lnTo>
                <a:close/>
              </a:path>
            </a:pathLst>
          </a:custGeom>
          <a:blipFill>
            <a:blip r:embed="rId3"/>
            <a:stretch>
              <a:fillRect l="-311680" r="-209674" b="-216977"/>
            </a:stretch>
          </a:blipFill>
        </p:spPr>
        <p:txBody>
          <a:bodyPr/>
          <a:lstStyle/>
          <a:p>
            <a:endParaRPr lang="sv-SE" noProof="0" dirty="0"/>
          </a:p>
        </p:txBody>
      </p:sp>
      <p:sp>
        <p:nvSpPr>
          <p:cNvPr id="11" name="Freeform 11"/>
          <p:cNvSpPr/>
          <p:nvPr/>
        </p:nvSpPr>
        <p:spPr>
          <a:xfrm>
            <a:off x="5748748" y="2596016"/>
            <a:ext cx="1063884" cy="986259"/>
          </a:xfrm>
          <a:custGeom>
            <a:avLst/>
            <a:gdLst/>
            <a:ahLst/>
            <a:cxnLst/>
            <a:rect l="l" t="t" r="r" b="b"/>
            <a:pathLst>
              <a:path w="1063884" h="986259">
                <a:moveTo>
                  <a:pt x="0" y="0"/>
                </a:moveTo>
                <a:lnTo>
                  <a:pt x="1063884" y="0"/>
                </a:lnTo>
                <a:lnTo>
                  <a:pt x="1063884" y="986259"/>
                </a:lnTo>
                <a:lnTo>
                  <a:pt x="0" y="986259"/>
                </a:lnTo>
                <a:lnTo>
                  <a:pt x="0" y="0"/>
                </a:lnTo>
                <a:close/>
              </a:path>
            </a:pathLst>
          </a:custGeom>
          <a:blipFill>
            <a:blip r:embed="rId3"/>
            <a:stretch>
              <a:fillRect l="-399977" r="-95721" b="-216308"/>
            </a:stretch>
          </a:blipFill>
        </p:spPr>
        <p:txBody>
          <a:bodyPr/>
          <a:lstStyle/>
          <a:p>
            <a:endParaRPr lang="sv-SE" noProof="0" dirty="0"/>
          </a:p>
        </p:txBody>
      </p:sp>
      <p:sp>
        <p:nvSpPr>
          <p:cNvPr id="12" name="Freeform 12"/>
          <p:cNvSpPr/>
          <p:nvPr/>
        </p:nvSpPr>
        <p:spPr>
          <a:xfrm>
            <a:off x="6850106" y="2576876"/>
            <a:ext cx="1070594" cy="989914"/>
          </a:xfrm>
          <a:custGeom>
            <a:avLst/>
            <a:gdLst/>
            <a:ahLst/>
            <a:cxnLst/>
            <a:rect l="l" t="t" r="r" b="b"/>
            <a:pathLst>
              <a:path w="1070594" h="989914">
                <a:moveTo>
                  <a:pt x="0" y="0"/>
                </a:moveTo>
                <a:lnTo>
                  <a:pt x="1070594" y="0"/>
                </a:lnTo>
                <a:lnTo>
                  <a:pt x="1070594" y="989915"/>
                </a:lnTo>
                <a:lnTo>
                  <a:pt x="0" y="989915"/>
                </a:lnTo>
                <a:lnTo>
                  <a:pt x="0" y="0"/>
                </a:lnTo>
                <a:close/>
              </a:path>
            </a:pathLst>
          </a:custGeom>
          <a:blipFill>
            <a:blip r:embed="rId3"/>
            <a:stretch>
              <a:fillRect l="-589779" t="-6319" b="-260893"/>
            </a:stretch>
          </a:blipFill>
        </p:spPr>
        <p:txBody>
          <a:bodyPr/>
          <a:lstStyle/>
          <a:p>
            <a:endParaRPr lang="sv-SE" noProof="0" dirty="0"/>
          </a:p>
        </p:txBody>
      </p:sp>
      <p:sp>
        <p:nvSpPr>
          <p:cNvPr id="13" name="Freeform 13"/>
          <p:cNvSpPr/>
          <p:nvPr/>
        </p:nvSpPr>
        <p:spPr>
          <a:xfrm>
            <a:off x="1275329" y="3660216"/>
            <a:ext cx="1008803" cy="1084195"/>
          </a:xfrm>
          <a:custGeom>
            <a:avLst/>
            <a:gdLst/>
            <a:ahLst/>
            <a:cxnLst/>
            <a:rect l="l" t="t" r="r" b="b"/>
            <a:pathLst>
              <a:path w="1008803" h="1084195">
                <a:moveTo>
                  <a:pt x="0" y="0"/>
                </a:moveTo>
                <a:lnTo>
                  <a:pt x="1008803" y="0"/>
                </a:lnTo>
                <a:lnTo>
                  <a:pt x="1008803" y="1084195"/>
                </a:lnTo>
                <a:lnTo>
                  <a:pt x="0" y="1084195"/>
                </a:lnTo>
                <a:lnTo>
                  <a:pt x="0" y="0"/>
                </a:lnTo>
                <a:close/>
              </a:path>
            </a:pathLst>
          </a:custGeom>
          <a:blipFill>
            <a:blip r:embed="rId3"/>
            <a:stretch>
              <a:fillRect t="-99381" r="-553650" b="-100000"/>
            </a:stretch>
          </a:blipFill>
        </p:spPr>
        <p:txBody>
          <a:bodyPr/>
          <a:lstStyle/>
          <a:p>
            <a:endParaRPr lang="sv-SE" noProof="0" dirty="0"/>
          </a:p>
        </p:txBody>
      </p:sp>
      <p:sp>
        <p:nvSpPr>
          <p:cNvPr id="14" name="Freeform 14"/>
          <p:cNvSpPr/>
          <p:nvPr/>
        </p:nvSpPr>
        <p:spPr>
          <a:xfrm>
            <a:off x="6879103" y="4812402"/>
            <a:ext cx="1070594" cy="986084"/>
          </a:xfrm>
          <a:custGeom>
            <a:avLst/>
            <a:gdLst/>
            <a:ahLst/>
            <a:cxnLst/>
            <a:rect l="l" t="t" r="r" b="b"/>
            <a:pathLst>
              <a:path w="1070594" h="986084">
                <a:moveTo>
                  <a:pt x="0" y="0"/>
                </a:moveTo>
                <a:lnTo>
                  <a:pt x="1070594" y="0"/>
                </a:lnTo>
                <a:lnTo>
                  <a:pt x="1070594" y="986083"/>
                </a:lnTo>
                <a:lnTo>
                  <a:pt x="0" y="986083"/>
                </a:lnTo>
                <a:lnTo>
                  <a:pt x="0" y="0"/>
                </a:lnTo>
                <a:close/>
              </a:path>
            </a:pathLst>
          </a:custGeom>
          <a:blipFill>
            <a:blip r:embed="rId3"/>
            <a:stretch>
              <a:fillRect l="-531901" t="-238462" r="-1411"/>
            </a:stretch>
          </a:blipFill>
        </p:spPr>
        <p:txBody>
          <a:bodyPr/>
          <a:lstStyle/>
          <a:p>
            <a:endParaRPr lang="sv-SE" noProof="0" dirty="0"/>
          </a:p>
        </p:txBody>
      </p:sp>
      <p:sp>
        <p:nvSpPr>
          <p:cNvPr id="15" name="Freeform 15"/>
          <p:cNvSpPr/>
          <p:nvPr/>
        </p:nvSpPr>
        <p:spPr>
          <a:xfrm>
            <a:off x="3507315" y="3656605"/>
            <a:ext cx="1207627" cy="1084349"/>
          </a:xfrm>
          <a:custGeom>
            <a:avLst/>
            <a:gdLst/>
            <a:ahLst/>
            <a:cxnLst/>
            <a:rect l="l" t="t" r="r" b="b"/>
            <a:pathLst>
              <a:path w="1207627" h="1084349">
                <a:moveTo>
                  <a:pt x="0" y="0"/>
                </a:moveTo>
                <a:lnTo>
                  <a:pt x="1207627" y="0"/>
                </a:lnTo>
                <a:lnTo>
                  <a:pt x="1207627" y="1084349"/>
                </a:lnTo>
                <a:lnTo>
                  <a:pt x="0" y="1084349"/>
                </a:lnTo>
                <a:lnTo>
                  <a:pt x="0" y="0"/>
                </a:lnTo>
                <a:close/>
              </a:path>
            </a:pathLst>
          </a:custGeom>
          <a:blipFill>
            <a:blip r:embed="rId3"/>
            <a:stretch>
              <a:fillRect l="-179777" t="-99367" r="-266255" b="-99971"/>
            </a:stretch>
          </a:blipFill>
        </p:spPr>
        <p:txBody>
          <a:bodyPr/>
          <a:lstStyle/>
          <a:p>
            <a:endParaRPr lang="sv-SE" noProof="0" dirty="0"/>
          </a:p>
        </p:txBody>
      </p:sp>
      <p:sp>
        <p:nvSpPr>
          <p:cNvPr id="16" name="Freeform 16"/>
          <p:cNvSpPr/>
          <p:nvPr/>
        </p:nvSpPr>
        <p:spPr>
          <a:xfrm>
            <a:off x="4681929" y="3688260"/>
            <a:ext cx="1051799" cy="1021039"/>
          </a:xfrm>
          <a:custGeom>
            <a:avLst/>
            <a:gdLst/>
            <a:ahLst/>
            <a:cxnLst/>
            <a:rect l="l" t="t" r="r" b="b"/>
            <a:pathLst>
              <a:path w="1051799" h="1021039">
                <a:moveTo>
                  <a:pt x="0" y="0"/>
                </a:moveTo>
                <a:lnTo>
                  <a:pt x="1051799" y="0"/>
                </a:lnTo>
                <a:lnTo>
                  <a:pt x="1051799" y="1021039"/>
                </a:lnTo>
                <a:lnTo>
                  <a:pt x="0" y="1021039"/>
                </a:lnTo>
                <a:lnTo>
                  <a:pt x="0" y="0"/>
                </a:lnTo>
                <a:close/>
              </a:path>
            </a:pathLst>
          </a:custGeom>
          <a:blipFill>
            <a:blip r:embed="rId3"/>
            <a:stretch>
              <a:fillRect l="-318414" t="-107213" r="-208515" b="-110685"/>
            </a:stretch>
          </a:blipFill>
        </p:spPr>
        <p:txBody>
          <a:bodyPr/>
          <a:lstStyle/>
          <a:p>
            <a:endParaRPr lang="sv-SE" noProof="0" dirty="0"/>
          </a:p>
        </p:txBody>
      </p:sp>
      <p:sp>
        <p:nvSpPr>
          <p:cNvPr id="17" name="Freeform 17"/>
          <p:cNvSpPr/>
          <p:nvPr/>
        </p:nvSpPr>
        <p:spPr>
          <a:xfrm>
            <a:off x="5662553" y="3655439"/>
            <a:ext cx="1187553" cy="1085361"/>
          </a:xfrm>
          <a:custGeom>
            <a:avLst/>
            <a:gdLst/>
            <a:ahLst/>
            <a:cxnLst/>
            <a:rect l="l" t="t" r="r" b="b"/>
            <a:pathLst>
              <a:path w="1187553" h="1085361">
                <a:moveTo>
                  <a:pt x="0" y="0"/>
                </a:moveTo>
                <a:lnTo>
                  <a:pt x="1187553" y="0"/>
                </a:lnTo>
                <a:lnTo>
                  <a:pt x="1187553" y="1085361"/>
                </a:lnTo>
                <a:lnTo>
                  <a:pt x="0" y="1085361"/>
                </a:lnTo>
                <a:lnTo>
                  <a:pt x="0" y="0"/>
                </a:lnTo>
                <a:close/>
              </a:path>
            </a:pathLst>
          </a:custGeom>
          <a:blipFill>
            <a:blip r:embed="rId3"/>
            <a:stretch>
              <a:fillRect l="-365847" t="-99274" r="-89415" b="-99785"/>
            </a:stretch>
          </a:blipFill>
        </p:spPr>
        <p:txBody>
          <a:bodyPr/>
          <a:lstStyle/>
          <a:p>
            <a:endParaRPr lang="sv-SE" noProof="0" dirty="0"/>
          </a:p>
        </p:txBody>
      </p:sp>
      <p:sp>
        <p:nvSpPr>
          <p:cNvPr id="18" name="Freeform 18"/>
          <p:cNvSpPr/>
          <p:nvPr/>
        </p:nvSpPr>
        <p:spPr>
          <a:xfrm>
            <a:off x="6814291" y="3668153"/>
            <a:ext cx="1142225" cy="1052694"/>
          </a:xfrm>
          <a:custGeom>
            <a:avLst/>
            <a:gdLst/>
            <a:ahLst/>
            <a:cxnLst/>
            <a:rect l="l" t="t" r="r" b="b"/>
            <a:pathLst>
              <a:path w="1142225" h="1052694">
                <a:moveTo>
                  <a:pt x="0" y="0"/>
                </a:moveTo>
                <a:lnTo>
                  <a:pt x="1142225" y="0"/>
                </a:lnTo>
                <a:lnTo>
                  <a:pt x="1142225" y="1052694"/>
                </a:lnTo>
                <a:lnTo>
                  <a:pt x="0" y="1052694"/>
                </a:lnTo>
                <a:lnTo>
                  <a:pt x="0" y="0"/>
                </a:lnTo>
                <a:close/>
              </a:path>
            </a:pathLst>
          </a:custGeom>
          <a:blipFill>
            <a:blip r:embed="rId3"/>
            <a:stretch>
              <a:fillRect l="-520989" t="-113885" b="-117790"/>
            </a:stretch>
          </a:blipFill>
        </p:spPr>
        <p:txBody>
          <a:bodyPr/>
          <a:lstStyle/>
          <a:p>
            <a:endParaRPr lang="sv-SE" noProof="0" dirty="0"/>
          </a:p>
        </p:txBody>
      </p:sp>
      <p:sp>
        <p:nvSpPr>
          <p:cNvPr id="19" name="Freeform 19"/>
          <p:cNvSpPr/>
          <p:nvPr/>
        </p:nvSpPr>
        <p:spPr>
          <a:xfrm>
            <a:off x="1275329" y="4785326"/>
            <a:ext cx="1008803" cy="1013159"/>
          </a:xfrm>
          <a:custGeom>
            <a:avLst/>
            <a:gdLst/>
            <a:ahLst/>
            <a:cxnLst/>
            <a:rect l="l" t="t" r="r" b="b"/>
            <a:pathLst>
              <a:path w="1008803" h="1013159">
                <a:moveTo>
                  <a:pt x="0" y="0"/>
                </a:moveTo>
                <a:lnTo>
                  <a:pt x="1008803" y="0"/>
                </a:lnTo>
                <a:lnTo>
                  <a:pt x="1008803" y="1013159"/>
                </a:lnTo>
                <a:lnTo>
                  <a:pt x="0" y="1013159"/>
                </a:lnTo>
                <a:lnTo>
                  <a:pt x="0" y="0"/>
                </a:lnTo>
                <a:close/>
              </a:path>
            </a:pathLst>
          </a:custGeom>
          <a:blipFill>
            <a:blip r:embed="rId3"/>
            <a:stretch>
              <a:fillRect t="-220371" r="-553650"/>
            </a:stretch>
          </a:blipFill>
        </p:spPr>
        <p:txBody>
          <a:bodyPr/>
          <a:lstStyle/>
          <a:p>
            <a:endParaRPr lang="sv-SE" noProof="0" dirty="0"/>
          </a:p>
        </p:txBody>
      </p:sp>
      <p:sp>
        <p:nvSpPr>
          <p:cNvPr id="20" name="Freeform 20"/>
          <p:cNvSpPr/>
          <p:nvPr/>
        </p:nvSpPr>
        <p:spPr>
          <a:xfrm>
            <a:off x="2393679" y="4785326"/>
            <a:ext cx="1131198" cy="1013159"/>
          </a:xfrm>
          <a:custGeom>
            <a:avLst/>
            <a:gdLst/>
            <a:ahLst/>
            <a:cxnLst/>
            <a:rect l="l" t="t" r="r" b="b"/>
            <a:pathLst>
              <a:path w="1131198" h="1013159">
                <a:moveTo>
                  <a:pt x="0" y="0"/>
                </a:moveTo>
                <a:lnTo>
                  <a:pt x="1131199" y="0"/>
                </a:lnTo>
                <a:lnTo>
                  <a:pt x="1131199" y="1013159"/>
                </a:lnTo>
                <a:lnTo>
                  <a:pt x="0" y="1013159"/>
                </a:lnTo>
                <a:lnTo>
                  <a:pt x="0" y="0"/>
                </a:lnTo>
                <a:close/>
              </a:path>
            </a:pathLst>
          </a:custGeom>
          <a:blipFill>
            <a:blip r:embed="rId3"/>
            <a:stretch>
              <a:fillRect l="-100891" t="-238462" r="-414949"/>
            </a:stretch>
          </a:blipFill>
        </p:spPr>
        <p:txBody>
          <a:bodyPr/>
          <a:lstStyle/>
          <a:p>
            <a:endParaRPr lang="sv-SE" noProof="0" dirty="0"/>
          </a:p>
        </p:txBody>
      </p:sp>
      <p:sp>
        <p:nvSpPr>
          <p:cNvPr id="21" name="Freeform 21"/>
          <p:cNvSpPr/>
          <p:nvPr/>
        </p:nvSpPr>
        <p:spPr>
          <a:xfrm>
            <a:off x="4696949" y="4771625"/>
            <a:ext cx="1051799" cy="1016617"/>
          </a:xfrm>
          <a:custGeom>
            <a:avLst/>
            <a:gdLst/>
            <a:ahLst/>
            <a:cxnLst/>
            <a:rect l="l" t="t" r="r" b="b"/>
            <a:pathLst>
              <a:path w="1051799" h="1016617">
                <a:moveTo>
                  <a:pt x="0" y="0"/>
                </a:moveTo>
                <a:lnTo>
                  <a:pt x="1051799" y="0"/>
                </a:lnTo>
                <a:lnTo>
                  <a:pt x="1051799" y="1016617"/>
                </a:lnTo>
                <a:lnTo>
                  <a:pt x="0" y="1016617"/>
                </a:lnTo>
                <a:lnTo>
                  <a:pt x="0" y="0"/>
                </a:lnTo>
                <a:close/>
              </a:path>
            </a:pathLst>
          </a:custGeom>
          <a:blipFill>
            <a:blip r:embed="rId3"/>
            <a:stretch>
              <a:fillRect l="-336405" t="-238462" r="-228185"/>
            </a:stretch>
          </a:blipFill>
        </p:spPr>
        <p:txBody>
          <a:bodyPr/>
          <a:lstStyle/>
          <a:p>
            <a:endParaRPr lang="sv-SE" noProof="0" dirty="0"/>
          </a:p>
        </p:txBody>
      </p:sp>
      <p:sp>
        <p:nvSpPr>
          <p:cNvPr id="22" name="Freeform 22"/>
          <p:cNvSpPr/>
          <p:nvPr/>
        </p:nvSpPr>
        <p:spPr>
          <a:xfrm>
            <a:off x="5686914" y="4790139"/>
            <a:ext cx="1125718" cy="1008347"/>
          </a:xfrm>
          <a:custGeom>
            <a:avLst/>
            <a:gdLst/>
            <a:ahLst/>
            <a:cxnLst/>
            <a:rect l="l" t="t" r="r" b="b"/>
            <a:pathLst>
              <a:path w="1125718" h="1008347">
                <a:moveTo>
                  <a:pt x="0" y="0"/>
                </a:moveTo>
                <a:lnTo>
                  <a:pt x="1125718" y="0"/>
                </a:lnTo>
                <a:lnTo>
                  <a:pt x="1125718" y="1008346"/>
                </a:lnTo>
                <a:lnTo>
                  <a:pt x="0" y="1008346"/>
                </a:lnTo>
                <a:lnTo>
                  <a:pt x="0" y="0"/>
                </a:lnTo>
                <a:close/>
              </a:path>
            </a:pathLst>
          </a:custGeom>
          <a:blipFill>
            <a:blip r:embed="rId3"/>
            <a:stretch>
              <a:fillRect l="-408915" t="-238462" r="-106983"/>
            </a:stretch>
          </a:blipFill>
        </p:spPr>
        <p:txBody>
          <a:bodyPr/>
          <a:lstStyle/>
          <a:p>
            <a:endParaRPr lang="sv-SE" noProof="0" dirty="0"/>
          </a:p>
        </p:txBody>
      </p:sp>
      <p:sp>
        <p:nvSpPr>
          <p:cNvPr id="23" name="Freeform 23"/>
          <p:cNvSpPr/>
          <p:nvPr/>
        </p:nvSpPr>
        <p:spPr>
          <a:xfrm>
            <a:off x="3595479" y="4771625"/>
            <a:ext cx="1070498" cy="1016617"/>
          </a:xfrm>
          <a:custGeom>
            <a:avLst/>
            <a:gdLst/>
            <a:ahLst/>
            <a:cxnLst/>
            <a:rect l="l" t="t" r="r" b="b"/>
            <a:pathLst>
              <a:path w="1070498" h="1016617">
                <a:moveTo>
                  <a:pt x="0" y="0"/>
                </a:moveTo>
                <a:lnTo>
                  <a:pt x="1070498" y="0"/>
                </a:lnTo>
                <a:lnTo>
                  <a:pt x="1070498" y="1016617"/>
                </a:lnTo>
                <a:lnTo>
                  <a:pt x="0" y="1016617"/>
                </a:lnTo>
                <a:lnTo>
                  <a:pt x="0" y="0"/>
                </a:lnTo>
                <a:close/>
              </a:path>
            </a:pathLst>
          </a:custGeom>
          <a:blipFill>
            <a:blip r:embed="rId3"/>
            <a:stretch>
              <a:fillRect l="-219003" t="-238462" r="-333977"/>
            </a:stretch>
          </a:blipFill>
        </p:spPr>
        <p:txBody>
          <a:bodyPr/>
          <a:lstStyle/>
          <a:p>
            <a:endParaRPr lang="sv-SE" noProof="0" dirty="0"/>
          </a:p>
        </p:txBody>
      </p:sp>
      <p:sp>
        <p:nvSpPr>
          <p:cNvPr id="24" name="Freeform 24"/>
          <p:cNvSpPr/>
          <p:nvPr/>
        </p:nvSpPr>
        <p:spPr>
          <a:xfrm>
            <a:off x="3641366" y="6474323"/>
            <a:ext cx="1640958" cy="454797"/>
          </a:xfrm>
          <a:custGeom>
            <a:avLst/>
            <a:gdLst/>
            <a:ahLst/>
            <a:cxnLst/>
            <a:rect l="l" t="t" r="r" b="b"/>
            <a:pathLst>
              <a:path w="1640958" h="454797">
                <a:moveTo>
                  <a:pt x="0" y="0"/>
                </a:moveTo>
                <a:lnTo>
                  <a:pt x="1640958" y="0"/>
                </a:lnTo>
                <a:lnTo>
                  <a:pt x="1640958" y="454797"/>
                </a:lnTo>
                <a:lnTo>
                  <a:pt x="0" y="454797"/>
                </a:lnTo>
                <a:lnTo>
                  <a:pt x="0" y="0"/>
                </a:lnTo>
                <a:close/>
              </a:path>
            </a:pathLst>
          </a:custGeom>
          <a:blipFill>
            <a:blip r:embed="rId6"/>
            <a:stretch>
              <a:fillRect/>
            </a:stretch>
          </a:blipFill>
        </p:spPr>
        <p:txBody>
          <a:bodyPr/>
          <a:lstStyle/>
          <a:p>
            <a:endParaRPr lang="sv-SE" noProof="0" dirty="0"/>
          </a:p>
        </p:txBody>
      </p:sp>
      <p:sp>
        <p:nvSpPr>
          <p:cNvPr id="25" name="Freeform 25"/>
          <p:cNvSpPr/>
          <p:nvPr/>
        </p:nvSpPr>
        <p:spPr>
          <a:xfrm>
            <a:off x="2222916" y="6238240"/>
            <a:ext cx="684107" cy="690880"/>
          </a:xfrm>
          <a:custGeom>
            <a:avLst/>
            <a:gdLst/>
            <a:ahLst/>
            <a:cxnLst/>
            <a:rect l="l" t="t" r="r" b="b"/>
            <a:pathLst>
              <a:path w="684107" h="690880">
                <a:moveTo>
                  <a:pt x="0" y="0"/>
                </a:moveTo>
                <a:lnTo>
                  <a:pt x="684107" y="0"/>
                </a:lnTo>
                <a:lnTo>
                  <a:pt x="684107" y="690880"/>
                </a:lnTo>
                <a:lnTo>
                  <a:pt x="0" y="690880"/>
                </a:lnTo>
                <a:lnTo>
                  <a:pt x="0" y="0"/>
                </a:lnTo>
                <a:close/>
              </a:path>
            </a:pathLst>
          </a:custGeom>
          <a:blipFill>
            <a:blip r:embed="rId7"/>
            <a:stretch>
              <a:fillRect/>
            </a:stretch>
          </a:blipFill>
        </p:spPr>
        <p:txBody>
          <a:bodyPr/>
          <a:lstStyle/>
          <a:p>
            <a:endParaRPr lang="sv-SE" noProof="0" dirty="0"/>
          </a:p>
        </p:txBody>
      </p:sp>
      <p:sp>
        <p:nvSpPr>
          <p:cNvPr id="26" name="Freeform 26"/>
          <p:cNvSpPr/>
          <p:nvPr/>
        </p:nvSpPr>
        <p:spPr>
          <a:xfrm>
            <a:off x="5331650" y="6489313"/>
            <a:ext cx="2199034" cy="439807"/>
          </a:xfrm>
          <a:custGeom>
            <a:avLst/>
            <a:gdLst/>
            <a:ahLst/>
            <a:cxnLst/>
            <a:rect l="l" t="t" r="r" b="b"/>
            <a:pathLst>
              <a:path w="2199034" h="439807">
                <a:moveTo>
                  <a:pt x="0" y="0"/>
                </a:moveTo>
                <a:lnTo>
                  <a:pt x="2199034" y="0"/>
                </a:lnTo>
                <a:lnTo>
                  <a:pt x="2199034" y="439807"/>
                </a:lnTo>
                <a:lnTo>
                  <a:pt x="0" y="439807"/>
                </a:lnTo>
                <a:lnTo>
                  <a:pt x="0" y="0"/>
                </a:lnTo>
                <a:close/>
              </a:path>
            </a:pathLst>
          </a:custGeom>
          <a:blipFill>
            <a:blip r:embed="rId8"/>
            <a:stretch>
              <a:fillRect/>
            </a:stretch>
          </a:blipFill>
        </p:spPr>
        <p:txBody>
          <a:bodyPr/>
          <a:lstStyle/>
          <a:p>
            <a:endParaRPr lang="sv-SE"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B799"/>
        </a:solidFill>
        <a:effectLst/>
      </p:bgPr>
    </p:bg>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3290583C-E19C-BE53-86DD-B9FBAB5442A6}"/>
              </a:ext>
            </a:extLst>
          </p:cNvPr>
          <p:cNvSpPr/>
          <p:nvPr/>
        </p:nvSpPr>
        <p:spPr>
          <a:xfrm>
            <a:off x="-38100" y="-11058"/>
            <a:ext cx="9829800" cy="7319682"/>
          </a:xfrm>
          <a:custGeom>
            <a:avLst/>
            <a:gdLst/>
            <a:ahLst/>
            <a:cxnLst/>
            <a:rect l="l" t="t" r="r" b="b"/>
            <a:pathLst>
              <a:path w="17953849" h="10096782">
                <a:moveTo>
                  <a:pt x="0" y="0"/>
                </a:moveTo>
                <a:lnTo>
                  <a:pt x="17953849" y="0"/>
                </a:lnTo>
                <a:lnTo>
                  <a:pt x="17953849" y="10096782"/>
                </a:lnTo>
                <a:lnTo>
                  <a:pt x="0" y="10096782"/>
                </a:lnTo>
                <a:lnTo>
                  <a:pt x="0" y="0"/>
                </a:lnTo>
                <a:close/>
              </a:path>
            </a:pathLst>
          </a:custGeom>
          <a:blipFill>
            <a:blip r:embed="rId2"/>
            <a:stretch>
              <a:fillRect/>
            </a:stretch>
          </a:blipFill>
        </p:spPr>
        <p:txBody>
          <a:bodyPr/>
          <a:lstStyle/>
          <a:p>
            <a:endParaRPr lang="sv-SE" noProof="0" dirty="0"/>
          </a:p>
        </p:txBody>
      </p:sp>
      <p:sp>
        <p:nvSpPr>
          <p:cNvPr id="3" name="Freeform 3"/>
          <p:cNvSpPr/>
          <p:nvPr/>
        </p:nvSpPr>
        <p:spPr>
          <a:xfrm>
            <a:off x="2620913" y="380999"/>
            <a:ext cx="6370687" cy="2653041"/>
          </a:xfrm>
          <a:custGeom>
            <a:avLst/>
            <a:gdLst/>
            <a:ahLst/>
            <a:cxnLst/>
            <a:rect l="l" t="t" r="r" b="b"/>
            <a:pathLst>
              <a:path w="3046218" h="1926145">
                <a:moveTo>
                  <a:pt x="0" y="0"/>
                </a:moveTo>
                <a:lnTo>
                  <a:pt x="3046219" y="0"/>
                </a:lnTo>
                <a:lnTo>
                  <a:pt x="3046219" y="1926146"/>
                </a:lnTo>
                <a:lnTo>
                  <a:pt x="0" y="19261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noProof="0" dirty="0"/>
          </a:p>
        </p:txBody>
      </p:sp>
      <p:sp>
        <p:nvSpPr>
          <p:cNvPr id="5" name="Freeform 5"/>
          <p:cNvSpPr/>
          <p:nvPr/>
        </p:nvSpPr>
        <p:spPr>
          <a:xfrm>
            <a:off x="2573663" y="2985949"/>
            <a:ext cx="1407792" cy="1403137"/>
          </a:xfrm>
          <a:custGeom>
            <a:avLst/>
            <a:gdLst/>
            <a:ahLst/>
            <a:cxnLst/>
            <a:rect l="l" t="t" r="r" b="b"/>
            <a:pathLst>
              <a:path w="1407792" h="1403137">
                <a:moveTo>
                  <a:pt x="0" y="0"/>
                </a:moveTo>
                <a:lnTo>
                  <a:pt x="1407792" y="0"/>
                </a:lnTo>
                <a:lnTo>
                  <a:pt x="1407792" y="1403136"/>
                </a:lnTo>
                <a:lnTo>
                  <a:pt x="0" y="14031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sv-SE" noProof="0" dirty="0"/>
          </a:p>
        </p:txBody>
      </p:sp>
      <p:sp>
        <p:nvSpPr>
          <p:cNvPr id="6" name="Freeform 6"/>
          <p:cNvSpPr/>
          <p:nvPr/>
        </p:nvSpPr>
        <p:spPr>
          <a:xfrm>
            <a:off x="2573663" y="4699643"/>
            <a:ext cx="1407792" cy="1403137"/>
          </a:xfrm>
          <a:custGeom>
            <a:avLst/>
            <a:gdLst/>
            <a:ahLst/>
            <a:cxnLst/>
            <a:rect l="l" t="t" r="r" b="b"/>
            <a:pathLst>
              <a:path w="1407792" h="1403137">
                <a:moveTo>
                  <a:pt x="0" y="0"/>
                </a:moveTo>
                <a:lnTo>
                  <a:pt x="1407792" y="0"/>
                </a:lnTo>
                <a:lnTo>
                  <a:pt x="1407792" y="1403137"/>
                </a:lnTo>
                <a:lnTo>
                  <a:pt x="0" y="140313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sv-SE" noProof="0" dirty="0"/>
          </a:p>
        </p:txBody>
      </p:sp>
      <p:sp>
        <p:nvSpPr>
          <p:cNvPr id="7" name="Freeform 7"/>
          <p:cNvSpPr/>
          <p:nvPr/>
        </p:nvSpPr>
        <p:spPr>
          <a:xfrm>
            <a:off x="4365240" y="2985949"/>
            <a:ext cx="1407792" cy="1403137"/>
          </a:xfrm>
          <a:custGeom>
            <a:avLst/>
            <a:gdLst/>
            <a:ahLst/>
            <a:cxnLst/>
            <a:rect l="l" t="t" r="r" b="b"/>
            <a:pathLst>
              <a:path w="1407792" h="1403137">
                <a:moveTo>
                  <a:pt x="0" y="0"/>
                </a:moveTo>
                <a:lnTo>
                  <a:pt x="1407792" y="0"/>
                </a:lnTo>
                <a:lnTo>
                  <a:pt x="1407792" y="1403136"/>
                </a:lnTo>
                <a:lnTo>
                  <a:pt x="0" y="14031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sv-SE" noProof="0" dirty="0"/>
          </a:p>
        </p:txBody>
      </p:sp>
      <p:sp>
        <p:nvSpPr>
          <p:cNvPr id="8" name="Freeform 8"/>
          <p:cNvSpPr/>
          <p:nvPr/>
        </p:nvSpPr>
        <p:spPr>
          <a:xfrm>
            <a:off x="4365240" y="4699643"/>
            <a:ext cx="1407792" cy="1403137"/>
          </a:xfrm>
          <a:custGeom>
            <a:avLst/>
            <a:gdLst/>
            <a:ahLst/>
            <a:cxnLst/>
            <a:rect l="l" t="t" r="r" b="b"/>
            <a:pathLst>
              <a:path w="1407792" h="1403137">
                <a:moveTo>
                  <a:pt x="0" y="0"/>
                </a:moveTo>
                <a:lnTo>
                  <a:pt x="1407792" y="0"/>
                </a:lnTo>
                <a:lnTo>
                  <a:pt x="1407792" y="1403137"/>
                </a:lnTo>
                <a:lnTo>
                  <a:pt x="0" y="1403137"/>
                </a:lnTo>
                <a:lnTo>
                  <a:pt x="0" y="0"/>
                </a:lnTo>
                <a:close/>
              </a:path>
            </a:pathLst>
          </a:custGeom>
          <a:blipFill>
            <a:blip r:embed="rId8">
              <a:extLst>
                <a:ext uri="{96DAC541-7B7A-43D3-8B79-37D633B846F1}">
                  <asvg:svgBlip xmlns:asvg="http://schemas.microsoft.com/office/drawing/2016/SVG/main" r:embed="rId10"/>
                </a:ext>
              </a:extLst>
            </a:blip>
            <a:stretch>
              <a:fillRect/>
            </a:stretch>
          </a:blipFill>
        </p:spPr>
        <p:txBody>
          <a:bodyPr/>
          <a:lstStyle/>
          <a:p>
            <a:endParaRPr lang="sv-SE" noProof="0" dirty="0"/>
          </a:p>
        </p:txBody>
      </p:sp>
      <p:sp>
        <p:nvSpPr>
          <p:cNvPr id="9" name="Freeform 9"/>
          <p:cNvSpPr/>
          <p:nvPr/>
        </p:nvSpPr>
        <p:spPr>
          <a:xfrm>
            <a:off x="6122484" y="2985949"/>
            <a:ext cx="1407792" cy="1403137"/>
          </a:xfrm>
          <a:custGeom>
            <a:avLst/>
            <a:gdLst/>
            <a:ahLst/>
            <a:cxnLst/>
            <a:rect l="l" t="t" r="r" b="b"/>
            <a:pathLst>
              <a:path w="1407792" h="1403137">
                <a:moveTo>
                  <a:pt x="0" y="0"/>
                </a:moveTo>
                <a:lnTo>
                  <a:pt x="1407792" y="0"/>
                </a:lnTo>
                <a:lnTo>
                  <a:pt x="1407792" y="1403136"/>
                </a:lnTo>
                <a:lnTo>
                  <a:pt x="0" y="1403136"/>
                </a:lnTo>
                <a:lnTo>
                  <a:pt x="0" y="0"/>
                </a:lnTo>
                <a:close/>
              </a:path>
            </a:pathLst>
          </a:custGeom>
          <a:blipFill>
            <a:blip r:embed="rId8">
              <a:extLst>
                <a:ext uri="{96DAC541-7B7A-43D3-8B79-37D633B846F1}">
                  <asvg:svgBlip xmlns:asvg="http://schemas.microsoft.com/office/drawing/2016/SVG/main" r:embed="rId11"/>
                </a:ext>
              </a:extLst>
            </a:blip>
            <a:stretch>
              <a:fillRect/>
            </a:stretch>
          </a:blipFill>
        </p:spPr>
        <p:txBody>
          <a:bodyPr/>
          <a:lstStyle/>
          <a:p>
            <a:endParaRPr lang="sv-SE" noProof="0" dirty="0"/>
          </a:p>
        </p:txBody>
      </p:sp>
      <p:sp>
        <p:nvSpPr>
          <p:cNvPr id="10" name="Freeform 10"/>
          <p:cNvSpPr/>
          <p:nvPr/>
        </p:nvSpPr>
        <p:spPr>
          <a:xfrm>
            <a:off x="6122484" y="4699643"/>
            <a:ext cx="1407792" cy="1403137"/>
          </a:xfrm>
          <a:custGeom>
            <a:avLst/>
            <a:gdLst/>
            <a:ahLst/>
            <a:cxnLst/>
            <a:rect l="l" t="t" r="r" b="b"/>
            <a:pathLst>
              <a:path w="1407792" h="1403137">
                <a:moveTo>
                  <a:pt x="0" y="0"/>
                </a:moveTo>
                <a:lnTo>
                  <a:pt x="1407792" y="0"/>
                </a:lnTo>
                <a:lnTo>
                  <a:pt x="1407792" y="1403137"/>
                </a:lnTo>
                <a:lnTo>
                  <a:pt x="0" y="1403137"/>
                </a:lnTo>
                <a:lnTo>
                  <a:pt x="0" y="0"/>
                </a:lnTo>
                <a:close/>
              </a:path>
            </a:pathLst>
          </a:custGeom>
          <a:blipFill>
            <a:blip r:embed="rId8">
              <a:extLst>
                <a:ext uri="{96DAC541-7B7A-43D3-8B79-37D633B846F1}">
                  <asvg:svgBlip xmlns:asvg="http://schemas.microsoft.com/office/drawing/2016/SVG/main" r:embed="rId12"/>
                </a:ext>
              </a:extLst>
            </a:blip>
            <a:stretch>
              <a:fillRect/>
            </a:stretch>
          </a:blipFill>
        </p:spPr>
        <p:txBody>
          <a:bodyPr/>
          <a:lstStyle/>
          <a:p>
            <a:endParaRPr lang="sv-SE" noProof="0" dirty="0"/>
          </a:p>
        </p:txBody>
      </p:sp>
      <p:sp>
        <p:nvSpPr>
          <p:cNvPr id="11" name="TextBox 11"/>
          <p:cNvSpPr txBox="1"/>
          <p:nvPr/>
        </p:nvSpPr>
        <p:spPr>
          <a:xfrm>
            <a:off x="2692447" y="1486449"/>
            <a:ext cx="1225144" cy="156620"/>
          </a:xfrm>
          <a:prstGeom prst="rect">
            <a:avLst/>
          </a:prstGeom>
        </p:spPr>
        <p:txBody>
          <a:bodyPr lIns="0" tIns="0" rIns="0" bIns="0" rtlCol="0" anchor="t">
            <a:spAutoFit/>
          </a:bodyPr>
          <a:lstStyle/>
          <a:p>
            <a:pPr algn="l">
              <a:lnSpc>
                <a:spcPts val="1380"/>
              </a:lnSpc>
            </a:pPr>
            <a:r>
              <a:rPr lang="sv-SE" sz="985" b="1" noProof="0" dirty="0">
                <a:solidFill>
                  <a:srgbClr val="FFFFFF"/>
                </a:solidFill>
                <a:latin typeface="Roca One Bold"/>
                <a:ea typeface="Roca One Bold"/>
                <a:cs typeface="Roca One Bold"/>
                <a:sym typeface="Roca One Bold"/>
              </a:rPr>
              <a:t>Företagslogga</a:t>
            </a:r>
          </a:p>
        </p:txBody>
      </p:sp>
      <p:sp>
        <p:nvSpPr>
          <p:cNvPr id="12" name="TextBox 12"/>
          <p:cNvSpPr txBox="1"/>
          <p:nvPr/>
        </p:nvSpPr>
        <p:spPr>
          <a:xfrm>
            <a:off x="2796356" y="400254"/>
            <a:ext cx="6019800" cy="2472472"/>
          </a:xfrm>
          <a:prstGeom prst="rect">
            <a:avLst/>
          </a:prstGeom>
        </p:spPr>
        <p:txBody>
          <a:bodyPr wrap="square" lIns="0" tIns="0" rIns="0" bIns="0" rtlCol="0" anchor="t">
            <a:spAutoFit/>
          </a:bodyPr>
          <a:lstStyle/>
          <a:p>
            <a:pPr algn="ctr">
              <a:lnSpc>
                <a:spcPts val="2875"/>
              </a:lnSpc>
            </a:pPr>
            <a:r>
              <a:rPr lang="sv-SE" sz="1150" b="1" noProof="0" dirty="0">
                <a:solidFill>
                  <a:srgbClr val="545454"/>
                </a:solidFill>
                <a:latin typeface="Roca One Bold"/>
                <a:ea typeface="Roca One Bold"/>
                <a:cs typeface="Roca One Bold"/>
                <a:sym typeface="Roca One Bold"/>
              </a:rPr>
              <a:t>VÅRT HÅLLBARHETSLÖFTE</a:t>
            </a:r>
          </a:p>
          <a:p>
            <a:pPr algn="ctr"/>
            <a:r>
              <a:rPr lang="sv-SE" sz="1050" noProof="0" dirty="0">
                <a:solidFill>
                  <a:srgbClr val="545454"/>
                </a:solidFill>
                <a:latin typeface="Roca One"/>
                <a:ea typeface="Roca One"/>
                <a:cs typeface="Roca One"/>
                <a:sym typeface="Roca One"/>
              </a:rPr>
              <a:t>Att  arbeta med hållbarhet, för naturen, för företaget och för ekonomin, har för oss alltid varit en grundpelare. Utan vår fantastiska ö och haven där vi får våra råvaror, vår personal och våra </a:t>
            </a:r>
            <a:r>
              <a:rPr lang="sv-SE" sz="1050" dirty="0">
                <a:solidFill>
                  <a:srgbClr val="545454"/>
                </a:solidFill>
                <a:latin typeface="Roca One"/>
                <a:ea typeface="Roca One"/>
                <a:cs typeface="Roca One"/>
                <a:sym typeface="Roca One"/>
              </a:rPr>
              <a:t>återkommande gäster </a:t>
            </a:r>
            <a:r>
              <a:rPr lang="sv-SE" sz="1050" noProof="0" dirty="0">
                <a:solidFill>
                  <a:srgbClr val="545454"/>
                </a:solidFill>
                <a:latin typeface="Roca One"/>
                <a:ea typeface="Roca One"/>
                <a:cs typeface="Roca One"/>
                <a:sym typeface="Roca One"/>
              </a:rPr>
              <a:t>hade vi inte haft det företag som vi har idag. </a:t>
            </a:r>
            <a:r>
              <a:rPr lang="sv-SE" sz="1050" dirty="0">
                <a:solidFill>
                  <a:srgbClr val="545454"/>
                </a:solidFill>
                <a:latin typeface="Roca One"/>
                <a:ea typeface="Roca One"/>
                <a:cs typeface="Roca One"/>
                <a:sym typeface="Roca One"/>
              </a:rPr>
              <a:t>Vi insåg tidigt att alla dessa hör ihop och man kan inte jobba med det ena utan jobba med de andra. </a:t>
            </a:r>
          </a:p>
          <a:p>
            <a:pPr algn="ctr"/>
            <a:r>
              <a:rPr lang="sv-SE" sz="1050" dirty="0">
                <a:solidFill>
                  <a:srgbClr val="545454"/>
                </a:solidFill>
                <a:latin typeface="Roca One"/>
                <a:ea typeface="Roca One"/>
                <a:cs typeface="Roca One"/>
                <a:sym typeface="Roca One"/>
              </a:rPr>
              <a:t>Vårt främsta löfte är att alltid hålla vårt hållbarhetsarbete uppdaterat och levande. Varje nyanställd ska få lära sig om, och varför, vi jobbar på det sätt vi gör. Vi lär oss hela tiden om nya sätt att arbeta framåt. Vi vill vara transparanta och att det ska vara ett självklart val att välja våra produkter och vår restaurang. </a:t>
            </a:r>
          </a:p>
          <a:p>
            <a:pPr algn="ctr"/>
            <a:r>
              <a:rPr lang="sv-SE" sz="1050" noProof="0" dirty="0">
                <a:solidFill>
                  <a:srgbClr val="545454"/>
                </a:solidFill>
                <a:latin typeface="Roca One"/>
                <a:ea typeface="Roca One"/>
                <a:cs typeface="Roca One"/>
                <a:sym typeface="Roca One"/>
              </a:rPr>
              <a:t>Det är fantastiskt att </a:t>
            </a:r>
            <a:r>
              <a:rPr lang="sv-SE" sz="1050" dirty="0">
                <a:solidFill>
                  <a:srgbClr val="545454"/>
                </a:solidFill>
                <a:latin typeface="Roca One"/>
                <a:ea typeface="Roca One"/>
                <a:cs typeface="Roca One"/>
                <a:sym typeface="Roca One"/>
              </a:rPr>
              <a:t>få vara en del av ett projekt som går ut på att lyfta och utbilda olika verksamheter i deras hållbarhetsarbeten. Att hitta vänner och kollegor med samma vision som oss, som kämpar för vår ö, och att få kalla oss ett </a:t>
            </a:r>
            <a:r>
              <a:rPr lang="sv-SE" sz="1050" dirty="0" err="1">
                <a:solidFill>
                  <a:srgbClr val="545454"/>
                </a:solidFill>
                <a:latin typeface="Roca One"/>
                <a:ea typeface="Roca One"/>
                <a:cs typeface="Roca One"/>
                <a:sym typeface="Roca One"/>
              </a:rPr>
              <a:t>Sustainable</a:t>
            </a:r>
            <a:r>
              <a:rPr lang="sv-SE" sz="1050" dirty="0">
                <a:solidFill>
                  <a:srgbClr val="545454"/>
                </a:solidFill>
                <a:latin typeface="Roca One"/>
                <a:ea typeface="Roca One"/>
                <a:cs typeface="Roca One"/>
                <a:sym typeface="Roca One"/>
              </a:rPr>
              <a:t> Plejs!</a:t>
            </a:r>
          </a:p>
          <a:p>
            <a:pPr algn="ctr"/>
            <a:r>
              <a:rPr lang="sv-SE" sz="1050" noProof="0" dirty="0">
                <a:solidFill>
                  <a:srgbClr val="545454"/>
                </a:solidFill>
                <a:latin typeface="Roca One"/>
                <a:ea typeface="Roca One"/>
                <a:cs typeface="Roca One"/>
                <a:sym typeface="Roca One"/>
              </a:rPr>
              <a:t>Alla kan inte göra allt men alla kan göra </a:t>
            </a:r>
            <a:r>
              <a:rPr lang="sv-SE" sz="1050" noProof="0">
                <a:solidFill>
                  <a:srgbClr val="545454"/>
                </a:solidFill>
                <a:latin typeface="Roca One"/>
                <a:ea typeface="Roca One"/>
                <a:cs typeface="Roca One"/>
                <a:sym typeface="Roca One"/>
              </a:rPr>
              <a:t>något.</a:t>
            </a:r>
          </a:p>
          <a:p>
            <a:pPr algn="ctr"/>
            <a:r>
              <a:rPr lang="sv-SE" sz="1050" noProof="0">
                <a:solidFill>
                  <a:srgbClr val="545454"/>
                </a:solidFill>
                <a:latin typeface="Roca One"/>
                <a:ea typeface="Roca One"/>
                <a:cs typeface="Roca One"/>
                <a:sym typeface="Roca One"/>
              </a:rPr>
              <a:t> </a:t>
            </a:r>
            <a:r>
              <a:rPr lang="sv-SE" sz="1050" noProof="0" dirty="0">
                <a:solidFill>
                  <a:srgbClr val="545454"/>
                </a:solidFill>
                <a:latin typeface="Roca One"/>
                <a:ea typeface="Roca One"/>
                <a:cs typeface="Roca One"/>
                <a:sym typeface="Roca One"/>
              </a:rPr>
              <a:t>Nedan kommer delar av det arbete som vi jobbar med:</a:t>
            </a:r>
          </a:p>
        </p:txBody>
      </p:sp>
      <p:sp>
        <p:nvSpPr>
          <p:cNvPr id="13" name="Freeform 13"/>
          <p:cNvSpPr/>
          <p:nvPr/>
        </p:nvSpPr>
        <p:spPr>
          <a:xfrm>
            <a:off x="3895741" y="6671276"/>
            <a:ext cx="1640958" cy="454797"/>
          </a:xfrm>
          <a:custGeom>
            <a:avLst/>
            <a:gdLst/>
            <a:ahLst/>
            <a:cxnLst/>
            <a:rect l="l" t="t" r="r" b="b"/>
            <a:pathLst>
              <a:path w="1640958" h="454797">
                <a:moveTo>
                  <a:pt x="0" y="0"/>
                </a:moveTo>
                <a:lnTo>
                  <a:pt x="1640958" y="0"/>
                </a:lnTo>
                <a:lnTo>
                  <a:pt x="1640958" y="454797"/>
                </a:lnTo>
                <a:lnTo>
                  <a:pt x="0" y="454797"/>
                </a:lnTo>
                <a:lnTo>
                  <a:pt x="0" y="0"/>
                </a:lnTo>
                <a:close/>
              </a:path>
            </a:pathLst>
          </a:custGeom>
          <a:blipFill>
            <a:blip r:embed="rId13"/>
            <a:stretch>
              <a:fillRect/>
            </a:stretch>
          </a:blipFill>
        </p:spPr>
        <p:txBody>
          <a:bodyPr/>
          <a:lstStyle/>
          <a:p>
            <a:endParaRPr lang="sv-SE" noProof="0" dirty="0"/>
          </a:p>
        </p:txBody>
      </p:sp>
      <p:sp>
        <p:nvSpPr>
          <p:cNvPr id="14" name="Freeform 14"/>
          <p:cNvSpPr/>
          <p:nvPr/>
        </p:nvSpPr>
        <p:spPr>
          <a:xfrm>
            <a:off x="2620913" y="6435193"/>
            <a:ext cx="684107" cy="690880"/>
          </a:xfrm>
          <a:custGeom>
            <a:avLst/>
            <a:gdLst/>
            <a:ahLst/>
            <a:cxnLst/>
            <a:rect l="l" t="t" r="r" b="b"/>
            <a:pathLst>
              <a:path w="684107" h="690880">
                <a:moveTo>
                  <a:pt x="0" y="0"/>
                </a:moveTo>
                <a:lnTo>
                  <a:pt x="684106" y="0"/>
                </a:lnTo>
                <a:lnTo>
                  <a:pt x="684106" y="690880"/>
                </a:lnTo>
                <a:lnTo>
                  <a:pt x="0" y="690880"/>
                </a:lnTo>
                <a:lnTo>
                  <a:pt x="0" y="0"/>
                </a:lnTo>
                <a:close/>
              </a:path>
            </a:pathLst>
          </a:custGeom>
          <a:blipFill>
            <a:blip r:embed="rId14"/>
            <a:stretch>
              <a:fillRect/>
            </a:stretch>
          </a:blipFill>
        </p:spPr>
        <p:txBody>
          <a:bodyPr/>
          <a:lstStyle/>
          <a:p>
            <a:endParaRPr lang="sv-SE" noProof="0" dirty="0"/>
          </a:p>
        </p:txBody>
      </p:sp>
      <p:sp>
        <p:nvSpPr>
          <p:cNvPr id="15" name="Freeform 15"/>
          <p:cNvSpPr/>
          <p:nvPr/>
        </p:nvSpPr>
        <p:spPr>
          <a:xfrm>
            <a:off x="5586025" y="6686266"/>
            <a:ext cx="2199034" cy="439807"/>
          </a:xfrm>
          <a:custGeom>
            <a:avLst/>
            <a:gdLst/>
            <a:ahLst/>
            <a:cxnLst/>
            <a:rect l="l" t="t" r="r" b="b"/>
            <a:pathLst>
              <a:path w="2199034" h="439807">
                <a:moveTo>
                  <a:pt x="0" y="0"/>
                </a:moveTo>
                <a:lnTo>
                  <a:pt x="2199034" y="0"/>
                </a:lnTo>
                <a:lnTo>
                  <a:pt x="2199034" y="439807"/>
                </a:lnTo>
                <a:lnTo>
                  <a:pt x="0" y="439807"/>
                </a:lnTo>
                <a:lnTo>
                  <a:pt x="0" y="0"/>
                </a:lnTo>
                <a:close/>
              </a:path>
            </a:pathLst>
          </a:custGeom>
          <a:blipFill>
            <a:blip r:embed="rId15"/>
            <a:stretch>
              <a:fillRect/>
            </a:stretch>
          </a:blipFill>
        </p:spPr>
        <p:txBody>
          <a:bodyPr/>
          <a:lstStyle/>
          <a:p>
            <a:endParaRPr lang="sv-SE" noProof="0" dirty="0"/>
          </a:p>
        </p:txBody>
      </p:sp>
      <p:pic>
        <p:nvPicPr>
          <p:cNvPr id="23" name="Bildobjekt 22" descr="En bild som visar emblem, fisk, text, märke&#10;&#10;AI-genererat innehåll kan vara felaktigt.">
            <a:extLst>
              <a:ext uri="{FF2B5EF4-FFF2-40B4-BE49-F238E27FC236}">
                <a16:creationId xmlns:a16="http://schemas.microsoft.com/office/drawing/2014/main" id="{89795D16-2991-E232-6F51-D084EE621F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1577" y="757347"/>
            <a:ext cx="1913892" cy="145820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4" name="Freeform 9">
            <a:extLst>
              <a:ext uri="{FF2B5EF4-FFF2-40B4-BE49-F238E27FC236}">
                <a16:creationId xmlns:a16="http://schemas.microsoft.com/office/drawing/2014/main" id="{406110E4-5295-6834-AB81-7D710EC06F74}"/>
              </a:ext>
            </a:extLst>
          </p:cNvPr>
          <p:cNvSpPr/>
          <p:nvPr/>
        </p:nvSpPr>
        <p:spPr>
          <a:xfrm>
            <a:off x="2674376" y="3074481"/>
            <a:ext cx="1211685" cy="1207224"/>
          </a:xfrm>
          <a:custGeom>
            <a:avLst/>
            <a:gdLst/>
            <a:ahLst/>
            <a:cxnLst/>
            <a:rect l="l" t="t" r="r" b="b"/>
            <a:pathLst>
              <a:path w="1070498" h="1026174">
                <a:moveTo>
                  <a:pt x="0" y="0"/>
                </a:moveTo>
                <a:lnTo>
                  <a:pt x="1070498" y="0"/>
                </a:lnTo>
                <a:lnTo>
                  <a:pt x="1070498" y="1026174"/>
                </a:lnTo>
                <a:lnTo>
                  <a:pt x="0" y="1026174"/>
                </a:lnTo>
                <a:lnTo>
                  <a:pt x="0" y="0"/>
                </a:lnTo>
                <a:close/>
              </a:path>
            </a:pathLst>
          </a:custGeom>
          <a:blipFill>
            <a:blip r:embed="rId17"/>
            <a:stretch>
              <a:fillRect l="-207352" r="-308626" b="-216308"/>
            </a:stretch>
          </a:blipFill>
        </p:spPr>
        <p:txBody>
          <a:bodyPr/>
          <a:lstStyle/>
          <a:p>
            <a:endParaRPr lang="sv-SE" noProof="0" dirty="0"/>
          </a:p>
        </p:txBody>
      </p:sp>
      <p:sp>
        <p:nvSpPr>
          <p:cNvPr id="25" name="Freeform 12">
            <a:extLst>
              <a:ext uri="{FF2B5EF4-FFF2-40B4-BE49-F238E27FC236}">
                <a16:creationId xmlns:a16="http://schemas.microsoft.com/office/drawing/2014/main" id="{85428583-5F9B-D060-EDBF-A88085CEF910}"/>
              </a:ext>
            </a:extLst>
          </p:cNvPr>
          <p:cNvSpPr/>
          <p:nvPr/>
        </p:nvSpPr>
        <p:spPr>
          <a:xfrm>
            <a:off x="4479325" y="3076411"/>
            <a:ext cx="1193477" cy="1222211"/>
          </a:xfrm>
          <a:custGeom>
            <a:avLst/>
            <a:gdLst/>
            <a:ahLst/>
            <a:cxnLst/>
            <a:rect l="l" t="t" r="r" b="b"/>
            <a:pathLst>
              <a:path w="1070594" h="989914">
                <a:moveTo>
                  <a:pt x="0" y="0"/>
                </a:moveTo>
                <a:lnTo>
                  <a:pt x="1070594" y="0"/>
                </a:lnTo>
                <a:lnTo>
                  <a:pt x="1070594" y="989915"/>
                </a:lnTo>
                <a:lnTo>
                  <a:pt x="0" y="989915"/>
                </a:lnTo>
                <a:lnTo>
                  <a:pt x="0" y="0"/>
                </a:lnTo>
                <a:close/>
              </a:path>
            </a:pathLst>
          </a:custGeom>
          <a:blipFill>
            <a:blip r:embed="rId17"/>
            <a:stretch>
              <a:fillRect l="-589779" t="-6319" b="-260893"/>
            </a:stretch>
          </a:blipFill>
        </p:spPr>
        <p:txBody>
          <a:bodyPr/>
          <a:lstStyle/>
          <a:p>
            <a:endParaRPr lang="sv-SE" noProof="0" dirty="0"/>
          </a:p>
        </p:txBody>
      </p:sp>
      <p:sp>
        <p:nvSpPr>
          <p:cNvPr id="26" name="Freeform 20">
            <a:extLst>
              <a:ext uri="{FF2B5EF4-FFF2-40B4-BE49-F238E27FC236}">
                <a16:creationId xmlns:a16="http://schemas.microsoft.com/office/drawing/2014/main" id="{89646678-DB68-82EC-7116-15BE566E2AAD}"/>
              </a:ext>
            </a:extLst>
          </p:cNvPr>
          <p:cNvSpPr/>
          <p:nvPr/>
        </p:nvSpPr>
        <p:spPr>
          <a:xfrm>
            <a:off x="6156816" y="4818360"/>
            <a:ext cx="1279610" cy="1184122"/>
          </a:xfrm>
          <a:custGeom>
            <a:avLst/>
            <a:gdLst/>
            <a:ahLst/>
            <a:cxnLst/>
            <a:rect l="l" t="t" r="r" b="b"/>
            <a:pathLst>
              <a:path w="1131198" h="1013159">
                <a:moveTo>
                  <a:pt x="0" y="0"/>
                </a:moveTo>
                <a:lnTo>
                  <a:pt x="1131199" y="0"/>
                </a:lnTo>
                <a:lnTo>
                  <a:pt x="1131199" y="1013159"/>
                </a:lnTo>
                <a:lnTo>
                  <a:pt x="0" y="1013159"/>
                </a:lnTo>
                <a:lnTo>
                  <a:pt x="0" y="0"/>
                </a:lnTo>
                <a:close/>
              </a:path>
            </a:pathLst>
          </a:custGeom>
          <a:blipFill>
            <a:blip r:embed="rId17"/>
            <a:stretch>
              <a:fillRect l="-100891" t="-238462" r="-414949"/>
            </a:stretch>
          </a:blipFill>
        </p:spPr>
        <p:txBody>
          <a:bodyPr/>
          <a:lstStyle/>
          <a:p>
            <a:endParaRPr lang="sv-SE" noProof="0" dirty="0"/>
          </a:p>
        </p:txBody>
      </p:sp>
      <p:sp>
        <p:nvSpPr>
          <p:cNvPr id="27" name="Freeform 18">
            <a:extLst>
              <a:ext uri="{FF2B5EF4-FFF2-40B4-BE49-F238E27FC236}">
                <a16:creationId xmlns:a16="http://schemas.microsoft.com/office/drawing/2014/main" id="{0604C128-150C-6AED-95E2-E1EB20BEF426}"/>
              </a:ext>
            </a:extLst>
          </p:cNvPr>
          <p:cNvSpPr/>
          <p:nvPr/>
        </p:nvSpPr>
        <p:spPr>
          <a:xfrm>
            <a:off x="4379096" y="4818360"/>
            <a:ext cx="1293706" cy="1184122"/>
          </a:xfrm>
          <a:custGeom>
            <a:avLst/>
            <a:gdLst/>
            <a:ahLst/>
            <a:cxnLst/>
            <a:rect l="l" t="t" r="r" b="b"/>
            <a:pathLst>
              <a:path w="1142225" h="1052694">
                <a:moveTo>
                  <a:pt x="0" y="0"/>
                </a:moveTo>
                <a:lnTo>
                  <a:pt x="1142225" y="0"/>
                </a:lnTo>
                <a:lnTo>
                  <a:pt x="1142225" y="1052694"/>
                </a:lnTo>
                <a:lnTo>
                  <a:pt x="0" y="1052694"/>
                </a:lnTo>
                <a:lnTo>
                  <a:pt x="0" y="0"/>
                </a:lnTo>
                <a:close/>
              </a:path>
            </a:pathLst>
          </a:custGeom>
          <a:blipFill>
            <a:blip r:embed="rId17"/>
            <a:stretch>
              <a:fillRect l="-520989" t="-113885" b="-117790"/>
            </a:stretch>
          </a:blipFill>
        </p:spPr>
        <p:txBody>
          <a:bodyPr/>
          <a:lstStyle/>
          <a:p>
            <a:endParaRPr lang="sv-SE" noProof="0" dirty="0"/>
          </a:p>
        </p:txBody>
      </p:sp>
      <p:sp>
        <p:nvSpPr>
          <p:cNvPr id="28" name="Freeform 3">
            <a:extLst>
              <a:ext uri="{FF2B5EF4-FFF2-40B4-BE49-F238E27FC236}">
                <a16:creationId xmlns:a16="http://schemas.microsoft.com/office/drawing/2014/main" id="{F73AFB0D-F119-D3A6-D1F8-ED5487AAC2F1}"/>
              </a:ext>
            </a:extLst>
          </p:cNvPr>
          <p:cNvSpPr/>
          <p:nvPr/>
        </p:nvSpPr>
        <p:spPr>
          <a:xfrm>
            <a:off x="2669318" y="4764625"/>
            <a:ext cx="1263356" cy="1298389"/>
          </a:xfrm>
          <a:custGeom>
            <a:avLst/>
            <a:gdLst/>
            <a:ahLst/>
            <a:cxnLst/>
            <a:rect l="l" t="t" r="r" b="b"/>
            <a:pathLst>
              <a:path w="1070594" h="1084195">
                <a:moveTo>
                  <a:pt x="0" y="0"/>
                </a:moveTo>
                <a:lnTo>
                  <a:pt x="1070595" y="0"/>
                </a:lnTo>
                <a:lnTo>
                  <a:pt x="1070595" y="1084195"/>
                </a:lnTo>
                <a:lnTo>
                  <a:pt x="0" y="1084195"/>
                </a:lnTo>
                <a:lnTo>
                  <a:pt x="0" y="0"/>
                </a:lnTo>
                <a:close/>
              </a:path>
            </a:pathLst>
          </a:custGeom>
          <a:blipFill>
            <a:blip r:embed="rId17"/>
            <a:stretch>
              <a:fillRect l="-103469" t="-99381" r="-412454" b="-100000"/>
            </a:stretch>
          </a:blipFill>
        </p:spPr>
        <p:txBody>
          <a:bodyPr/>
          <a:lstStyle/>
          <a:p>
            <a:endParaRPr lang="sv-SE" noProof="0" dirty="0"/>
          </a:p>
        </p:txBody>
      </p:sp>
      <p:sp>
        <p:nvSpPr>
          <p:cNvPr id="29" name="Freeform 13">
            <a:extLst>
              <a:ext uri="{FF2B5EF4-FFF2-40B4-BE49-F238E27FC236}">
                <a16:creationId xmlns:a16="http://schemas.microsoft.com/office/drawing/2014/main" id="{CFA64202-3E4A-C581-40C8-6CE1443E01AB}"/>
              </a:ext>
            </a:extLst>
          </p:cNvPr>
          <p:cNvSpPr/>
          <p:nvPr/>
        </p:nvSpPr>
        <p:spPr>
          <a:xfrm>
            <a:off x="6201842" y="3034041"/>
            <a:ext cx="1234584" cy="1264581"/>
          </a:xfrm>
          <a:custGeom>
            <a:avLst/>
            <a:gdLst/>
            <a:ahLst/>
            <a:cxnLst/>
            <a:rect l="l" t="t" r="r" b="b"/>
            <a:pathLst>
              <a:path w="1008803" h="1084195">
                <a:moveTo>
                  <a:pt x="0" y="0"/>
                </a:moveTo>
                <a:lnTo>
                  <a:pt x="1008803" y="0"/>
                </a:lnTo>
                <a:lnTo>
                  <a:pt x="1008803" y="1084195"/>
                </a:lnTo>
                <a:lnTo>
                  <a:pt x="0" y="1084195"/>
                </a:lnTo>
                <a:lnTo>
                  <a:pt x="0" y="0"/>
                </a:lnTo>
                <a:close/>
              </a:path>
            </a:pathLst>
          </a:custGeom>
          <a:blipFill>
            <a:blip r:embed="rId17"/>
            <a:stretch>
              <a:fillRect t="-99381" r="-553650" b="-100000"/>
            </a:stretch>
          </a:blipFill>
        </p:spPr>
        <p:txBody>
          <a:bodyPr/>
          <a:lstStyle/>
          <a:p>
            <a:endParaRPr lang="sv-SE"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482"/>
            <a:ext cx="9982199" cy="7319682"/>
          </a:xfrm>
          <a:custGeom>
            <a:avLst/>
            <a:gdLst/>
            <a:ahLst/>
            <a:cxnLst/>
            <a:rect l="l" t="t" r="r" b="b"/>
            <a:pathLst>
              <a:path w="17953849" h="10096782">
                <a:moveTo>
                  <a:pt x="0" y="0"/>
                </a:moveTo>
                <a:lnTo>
                  <a:pt x="17953849" y="0"/>
                </a:lnTo>
                <a:lnTo>
                  <a:pt x="17953849" y="10096782"/>
                </a:lnTo>
                <a:lnTo>
                  <a:pt x="0" y="10096782"/>
                </a:lnTo>
                <a:lnTo>
                  <a:pt x="0" y="0"/>
                </a:lnTo>
                <a:close/>
              </a:path>
            </a:pathLst>
          </a:custGeom>
          <a:blipFill>
            <a:blip r:embed="rId2"/>
            <a:stretch>
              <a:fillRect/>
            </a:stretch>
          </a:blipFill>
        </p:spPr>
        <p:txBody>
          <a:bodyPr/>
          <a:lstStyle/>
          <a:p>
            <a:endParaRPr lang="sv-SE" noProof="0" dirty="0"/>
          </a:p>
        </p:txBody>
      </p:sp>
      <p:sp>
        <p:nvSpPr>
          <p:cNvPr id="3" name="Freeform 3"/>
          <p:cNvSpPr/>
          <p:nvPr/>
        </p:nvSpPr>
        <p:spPr>
          <a:xfrm>
            <a:off x="2133601" y="1451299"/>
            <a:ext cx="7729828" cy="5185840"/>
          </a:xfrm>
          <a:custGeom>
            <a:avLst/>
            <a:gdLst/>
            <a:ahLst/>
            <a:cxnLst/>
            <a:rect l="l" t="t" r="r" b="b"/>
            <a:pathLst>
              <a:path w="7053773" h="4400619">
                <a:moveTo>
                  <a:pt x="0" y="0"/>
                </a:moveTo>
                <a:lnTo>
                  <a:pt x="7053772" y="0"/>
                </a:lnTo>
                <a:lnTo>
                  <a:pt x="7053772" y="4400619"/>
                </a:lnTo>
                <a:lnTo>
                  <a:pt x="0" y="44006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noProof="0" dirty="0"/>
          </a:p>
        </p:txBody>
      </p:sp>
      <p:sp>
        <p:nvSpPr>
          <p:cNvPr id="7" name="TextBox 7"/>
          <p:cNvSpPr txBox="1"/>
          <p:nvPr/>
        </p:nvSpPr>
        <p:spPr>
          <a:xfrm>
            <a:off x="3048607" y="295733"/>
            <a:ext cx="3884983" cy="742527"/>
          </a:xfrm>
          <a:prstGeom prst="rect">
            <a:avLst/>
          </a:prstGeom>
        </p:spPr>
        <p:txBody>
          <a:bodyPr lIns="0" tIns="0" rIns="0" bIns="0" rtlCol="0" anchor="t">
            <a:spAutoFit/>
          </a:bodyPr>
          <a:lstStyle/>
          <a:p>
            <a:pPr algn="ctr">
              <a:lnSpc>
                <a:spcPts val="2986"/>
              </a:lnSpc>
            </a:pPr>
            <a:r>
              <a:rPr lang="sv-SE" sz="2133" noProof="0" dirty="0">
                <a:solidFill>
                  <a:srgbClr val="545454"/>
                </a:solidFill>
                <a:latin typeface="Roca One"/>
                <a:ea typeface="Roca One"/>
                <a:cs typeface="Roca One"/>
                <a:sym typeface="Roca One"/>
              </a:rPr>
              <a:t>MILJÖ: </a:t>
            </a:r>
          </a:p>
          <a:p>
            <a:pPr algn="ctr">
              <a:lnSpc>
                <a:spcPts val="2986"/>
              </a:lnSpc>
            </a:pPr>
            <a:r>
              <a:rPr lang="sv-SE" sz="2133" noProof="0" dirty="0">
                <a:solidFill>
                  <a:srgbClr val="545454"/>
                </a:solidFill>
                <a:latin typeface="Roca One"/>
                <a:ea typeface="Roca One"/>
                <a:cs typeface="Roca One"/>
                <a:sym typeface="Roca One"/>
              </a:rPr>
              <a:t>Energi, avfall &amp; vatten</a:t>
            </a:r>
          </a:p>
        </p:txBody>
      </p:sp>
      <p:sp>
        <p:nvSpPr>
          <p:cNvPr id="9" name="TextBox 9"/>
          <p:cNvSpPr txBox="1"/>
          <p:nvPr/>
        </p:nvSpPr>
        <p:spPr>
          <a:xfrm>
            <a:off x="2575974" y="1658144"/>
            <a:ext cx="7287454" cy="5450210"/>
          </a:xfrm>
          <a:prstGeom prst="rect">
            <a:avLst/>
          </a:prstGeom>
        </p:spPr>
        <p:txBody>
          <a:bodyPr wrap="square" lIns="0" tIns="0" rIns="0" bIns="0" rtlCol="0" anchor="t">
            <a:spAutoFit/>
          </a:bodyPr>
          <a:lstStyle/>
          <a:p>
            <a:pPr algn="l">
              <a:lnSpc>
                <a:spcPts val="1679"/>
              </a:lnSpc>
            </a:pPr>
            <a:r>
              <a:rPr lang="sv-SE" sz="1050" b="1" u="sng" noProof="0" dirty="0">
                <a:solidFill>
                  <a:srgbClr val="545454"/>
                </a:solidFill>
                <a:latin typeface="Roca One Bold"/>
                <a:ea typeface="Roca One Bold"/>
                <a:cs typeface="Roca One Bold"/>
                <a:sym typeface="Roca One Bold"/>
              </a:rPr>
              <a:t>Energi</a:t>
            </a:r>
          </a:p>
          <a:p>
            <a:pPr algn="l">
              <a:lnSpc>
                <a:spcPts val="1679"/>
              </a:lnSpc>
            </a:pPr>
            <a:r>
              <a:rPr lang="sv-SE" sz="1050" noProof="0" dirty="0">
                <a:solidFill>
                  <a:srgbClr val="545454"/>
                </a:solidFill>
                <a:latin typeface="Roca One Bold"/>
                <a:ea typeface="Roca One Bold"/>
                <a:cs typeface="Roca One Bold"/>
                <a:sym typeface="Roca One Bold"/>
              </a:rPr>
              <a:t>Sedan 2024 har vi varit med i ett projekt med Energi Centrum Gotland som hjälper oss läsa av och förstå vår energiförbrukning över året. Med hjälp av detta kan vi mäta och se hur förändringar i vårt dagliga arbete kan påverka hur mycket energi som används och varför. </a:t>
            </a:r>
            <a:r>
              <a:rPr lang="sv-SE" sz="1050" dirty="0">
                <a:solidFill>
                  <a:srgbClr val="545454"/>
                </a:solidFill>
                <a:latin typeface="Roca One Bold"/>
                <a:ea typeface="Roca One Bold"/>
                <a:cs typeface="Roca One Bold"/>
                <a:sym typeface="Roca One Bold"/>
              </a:rPr>
              <a:t>Vi ser kontinuerligt över våra kylar och frysar så att dessa fungerar som de ska.</a:t>
            </a:r>
            <a:endParaRPr lang="sv-SE" sz="1050" noProof="0" dirty="0">
              <a:solidFill>
                <a:srgbClr val="545454"/>
              </a:solidFill>
              <a:latin typeface="Roca One Bold"/>
              <a:ea typeface="Roca One Bold"/>
              <a:cs typeface="Roca One Bold"/>
              <a:sym typeface="Roca One Bold"/>
            </a:endParaRPr>
          </a:p>
          <a:p>
            <a:pPr>
              <a:lnSpc>
                <a:spcPts val="1679"/>
              </a:lnSpc>
            </a:pPr>
            <a:r>
              <a:rPr lang="sv-SE" sz="1050" b="1" u="sng" dirty="0">
                <a:solidFill>
                  <a:srgbClr val="545454"/>
                </a:solidFill>
                <a:latin typeface="Roca One Bold"/>
                <a:ea typeface="Roca One Bold"/>
                <a:cs typeface="Roca One Bold"/>
                <a:sym typeface="Roca One Bold"/>
              </a:rPr>
              <a:t>Vatten</a:t>
            </a:r>
          </a:p>
          <a:p>
            <a:pPr>
              <a:lnSpc>
                <a:spcPts val="1679"/>
              </a:lnSpc>
            </a:pPr>
            <a:r>
              <a:rPr lang="sv-SE" sz="1050" dirty="0">
                <a:solidFill>
                  <a:srgbClr val="545454"/>
                </a:solidFill>
                <a:latin typeface="Roca One Bold"/>
                <a:ea typeface="Roca One Bold"/>
                <a:cs typeface="Roca One Bold"/>
                <a:sym typeface="Roca One Bold"/>
              </a:rPr>
              <a:t>Precis som resten av Gotland är vi rädda om vårt vatten och ser därför till att utbilda all vår personal i hur man jobbar så smart och ekonomiskt som möjligt, utan att tumma på hygienen. Sedan 2023 får vi vatten från </a:t>
            </a:r>
            <a:r>
              <a:rPr lang="sv-SE" sz="1050" dirty="0" err="1">
                <a:solidFill>
                  <a:srgbClr val="545454"/>
                </a:solidFill>
                <a:latin typeface="Roca One Bold"/>
                <a:ea typeface="Roca One Bold"/>
                <a:cs typeface="Roca One Bold"/>
                <a:sym typeface="Roca One Bold"/>
              </a:rPr>
              <a:t>Nyhagen</a:t>
            </a:r>
            <a:r>
              <a:rPr lang="sv-SE" sz="1050" dirty="0">
                <a:solidFill>
                  <a:srgbClr val="545454"/>
                </a:solidFill>
                <a:latin typeface="Roca One Bold"/>
                <a:ea typeface="Roca One Bold"/>
                <a:cs typeface="Roca One Bold"/>
                <a:sym typeface="Roca One Bold"/>
              </a:rPr>
              <a:t> Vatten och Avlopp som avsaltar havsvattnet runt oss.  </a:t>
            </a:r>
          </a:p>
          <a:p>
            <a:pPr>
              <a:lnSpc>
                <a:spcPts val="1679"/>
              </a:lnSpc>
            </a:pPr>
            <a:r>
              <a:rPr lang="sv-SE" sz="1050" u="sng" dirty="0">
                <a:solidFill>
                  <a:srgbClr val="545454"/>
                </a:solidFill>
                <a:latin typeface="Roca One Bold"/>
                <a:ea typeface="Roca One Bold"/>
                <a:cs typeface="Roca One Bold"/>
                <a:sym typeface="Roca One Bold"/>
              </a:rPr>
              <a:t>Avfall</a:t>
            </a:r>
          </a:p>
          <a:p>
            <a:pPr>
              <a:lnSpc>
                <a:spcPts val="1679"/>
              </a:lnSpc>
            </a:pPr>
            <a:r>
              <a:rPr lang="sv-SE" sz="1050" dirty="0">
                <a:solidFill>
                  <a:srgbClr val="545454"/>
                </a:solidFill>
                <a:latin typeface="Roca One Bold"/>
                <a:ea typeface="Roca One Bold"/>
                <a:cs typeface="Roca One Bold"/>
                <a:sym typeface="Roca One Bold"/>
              </a:rPr>
              <a:t>Att kasta mat är att kasta pengar. I alla fall enligt oss. Därför försöker vi alltid hitta på nya sätt att hålla nere matsvinnet, bland annat genom att erbjuda portioner i olika storlekar och </a:t>
            </a:r>
            <a:r>
              <a:rPr lang="sv-SE" sz="1050" dirty="0" err="1">
                <a:solidFill>
                  <a:srgbClr val="545454"/>
                </a:solidFill>
                <a:latin typeface="Roca One Bold"/>
                <a:ea typeface="Roca One Bold"/>
                <a:cs typeface="Roca One Bold"/>
                <a:sym typeface="Roca One Bold"/>
              </a:rPr>
              <a:t>take-away</a:t>
            </a:r>
            <a:r>
              <a:rPr lang="sv-SE" sz="1050" dirty="0">
                <a:solidFill>
                  <a:srgbClr val="545454"/>
                </a:solidFill>
                <a:latin typeface="Roca One Bold"/>
                <a:ea typeface="Roca One Bold"/>
                <a:cs typeface="Roca One Bold"/>
                <a:sym typeface="Roca One Bold"/>
              </a:rPr>
              <a:t> lådor. </a:t>
            </a:r>
            <a:r>
              <a:rPr lang="sv-SE" sz="1050" dirty="0" err="1">
                <a:solidFill>
                  <a:srgbClr val="545454"/>
                </a:solidFill>
                <a:latin typeface="Roca One Bold"/>
                <a:ea typeface="Roca One Bold"/>
                <a:cs typeface="Roca One Bold"/>
                <a:sym typeface="Roca One Bold"/>
              </a:rPr>
              <a:t>Spillbitar</a:t>
            </a:r>
            <a:r>
              <a:rPr lang="sv-SE" sz="1050" dirty="0">
                <a:solidFill>
                  <a:srgbClr val="545454"/>
                </a:solidFill>
                <a:latin typeface="Roca One Bold"/>
                <a:ea typeface="Roca One Bold"/>
                <a:cs typeface="Roca One Bold"/>
                <a:sym typeface="Roca One Bold"/>
              </a:rPr>
              <a:t> från produktionen blir nya maträtter och under lågsäsong håller vi nere vårt utbud och låter maträtter ta slut för att inte behöva kassera. Det som ändå behöver slängas lär vi upp vår personal att källsortera.</a:t>
            </a:r>
            <a:endParaRPr lang="sv-SE" sz="1050" b="1" u="sng" dirty="0">
              <a:solidFill>
                <a:srgbClr val="545454"/>
              </a:solidFill>
              <a:latin typeface="Roca One Bold"/>
              <a:ea typeface="Roca One Bold"/>
              <a:cs typeface="Roca One Bold"/>
              <a:sym typeface="Roca One Bold"/>
            </a:endParaRPr>
          </a:p>
          <a:p>
            <a:pPr algn="l">
              <a:lnSpc>
                <a:spcPts val="1679"/>
              </a:lnSpc>
            </a:pPr>
            <a:r>
              <a:rPr lang="sv-SE" sz="1050" b="1" u="sng" dirty="0">
                <a:solidFill>
                  <a:srgbClr val="545454"/>
                </a:solidFill>
                <a:latin typeface="Roca One Bold"/>
                <a:ea typeface="Roca One Bold"/>
                <a:cs typeface="Roca One Bold"/>
                <a:sym typeface="Roca One Bold"/>
              </a:rPr>
              <a:t>Under 2025 jobbar vi med att:</a:t>
            </a:r>
          </a:p>
          <a:p>
            <a:pPr marL="171450" indent="-171450" algn="l">
              <a:lnSpc>
                <a:spcPts val="1679"/>
              </a:lnSpc>
              <a:buFont typeface="Arial" panose="020B0604020202020204" pitchFamily="34" charset="0"/>
              <a:buChar char="•"/>
            </a:pPr>
            <a:r>
              <a:rPr lang="sv-SE" sz="1050" dirty="0">
                <a:solidFill>
                  <a:srgbClr val="545454"/>
                </a:solidFill>
                <a:latin typeface="Roca One Bold"/>
                <a:ea typeface="Roca One Bold"/>
                <a:cs typeface="Roca One Bold"/>
                <a:sym typeface="Roca One Bold"/>
              </a:rPr>
              <a:t>B</a:t>
            </a:r>
            <a:r>
              <a:rPr lang="sv-SE" sz="1050" noProof="0" dirty="0">
                <a:solidFill>
                  <a:srgbClr val="545454"/>
                </a:solidFill>
                <a:latin typeface="Roca One Bold"/>
                <a:ea typeface="Roca One Bold"/>
                <a:cs typeface="Roca One Bold"/>
                <a:sym typeface="Roca One Bold"/>
              </a:rPr>
              <a:t>yta</a:t>
            </a:r>
            <a:r>
              <a:rPr lang="sv-SE" sz="1050" dirty="0">
                <a:solidFill>
                  <a:srgbClr val="545454"/>
                </a:solidFill>
                <a:latin typeface="Roca One Bold"/>
                <a:ea typeface="Roca One Bold"/>
                <a:cs typeface="Roca One Bold"/>
                <a:sym typeface="Roca One Bold"/>
              </a:rPr>
              <a:t> ut alla lampor till LED. </a:t>
            </a:r>
          </a:p>
          <a:p>
            <a:pPr marL="171450" indent="-171450" algn="l">
              <a:lnSpc>
                <a:spcPts val="1679"/>
              </a:lnSpc>
              <a:buFont typeface="Arial" panose="020B0604020202020204" pitchFamily="34" charset="0"/>
              <a:buChar char="•"/>
            </a:pPr>
            <a:r>
              <a:rPr lang="sv-SE" sz="1050" dirty="0">
                <a:solidFill>
                  <a:srgbClr val="545454"/>
                </a:solidFill>
                <a:latin typeface="Roca One Bold"/>
                <a:ea typeface="Roca One Bold"/>
                <a:cs typeface="Roca One Bold"/>
                <a:sym typeface="Roca One Bold"/>
              </a:rPr>
              <a:t>All utebelysning installeras med skymningsrelä för att inte vara igång i onödan.</a:t>
            </a:r>
          </a:p>
          <a:p>
            <a:pPr marL="171450" indent="-171450" algn="l">
              <a:lnSpc>
                <a:spcPts val="1679"/>
              </a:lnSpc>
              <a:buFont typeface="Arial" panose="020B0604020202020204" pitchFamily="34" charset="0"/>
              <a:buChar char="•"/>
            </a:pPr>
            <a:r>
              <a:rPr lang="sv-SE" sz="1050" dirty="0">
                <a:solidFill>
                  <a:srgbClr val="545454"/>
                </a:solidFill>
                <a:latin typeface="Roca One Bold"/>
                <a:ea typeface="Roca One Bold"/>
                <a:cs typeface="Roca One Bold"/>
                <a:sym typeface="Roca One Bold"/>
              </a:rPr>
              <a:t>Vi tar in offerter för att under nästa vinter kunna installera solceller på våra tak. </a:t>
            </a:r>
          </a:p>
          <a:p>
            <a:pPr marL="171450" indent="-171450">
              <a:lnSpc>
                <a:spcPts val="1679"/>
              </a:lnSpc>
              <a:buFont typeface="Arial" panose="020B0604020202020204" pitchFamily="34" charset="0"/>
              <a:buChar char="•"/>
            </a:pPr>
            <a:r>
              <a:rPr lang="sv-SE" sz="1050" dirty="0">
                <a:solidFill>
                  <a:srgbClr val="545454"/>
                </a:solidFill>
                <a:latin typeface="Roca One Bold"/>
                <a:ea typeface="Roca One Bold"/>
                <a:cs typeface="Roca One Bold"/>
                <a:sym typeface="Roca One Bold"/>
              </a:rPr>
              <a:t>Köpa in nya vattenslangar och munstycken som används i produktionen. </a:t>
            </a:r>
          </a:p>
          <a:p>
            <a:pPr marL="171450" indent="-171450">
              <a:lnSpc>
                <a:spcPts val="1679"/>
              </a:lnSpc>
              <a:buFont typeface="Arial" panose="020B0604020202020204" pitchFamily="34" charset="0"/>
              <a:buChar char="•"/>
            </a:pPr>
            <a:r>
              <a:rPr lang="sv-SE" sz="1050" dirty="0">
                <a:solidFill>
                  <a:srgbClr val="545454"/>
                </a:solidFill>
                <a:latin typeface="Roca One Bold"/>
                <a:ea typeface="Roca One Bold"/>
                <a:cs typeface="Roca One Bold"/>
                <a:sym typeface="Roca One Bold"/>
              </a:rPr>
              <a:t>Köpa in vattentunnor för att samla upp regnvatten att vattna blommor på vår servering med.</a:t>
            </a:r>
          </a:p>
          <a:p>
            <a:pPr marL="171450" indent="-171450">
              <a:lnSpc>
                <a:spcPts val="1679"/>
              </a:lnSpc>
              <a:buFont typeface="Arial" panose="020B0604020202020204" pitchFamily="34" charset="0"/>
              <a:buChar char="•"/>
            </a:pPr>
            <a:r>
              <a:rPr lang="sv-SE" sz="1050" dirty="0">
                <a:solidFill>
                  <a:srgbClr val="545454"/>
                </a:solidFill>
                <a:latin typeface="Roca One Bold"/>
                <a:ea typeface="Roca One Bold"/>
                <a:cs typeface="Roca One Bold"/>
                <a:sym typeface="Roca One Bold"/>
              </a:rPr>
              <a:t>Berätta för våra gäster varför vi inte alltid har allt på menyn.</a:t>
            </a:r>
          </a:p>
          <a:p>
            <a:pPr marL="171450" indent="-171450">
              <a:lnSpc>
                <a:spcPts val="1679"/>
              </a:lnSpc>
              <a:buFont typeface="Arial" panose="020B0604020202020204" pitchFamily="34" charset="0"/>
              <a:buChar char="•"/>
            </a:pPr>
            <a:r>
              <a:rPr lang="sv-SE" sz="1050" dirty="0">
                <a:solidFill>
                  <a:srgbClr val="545454"/>
                </a:solidFill>
                <a:latin typeface="Roca One Bold"/>
                <a:ea typeface="Roca One Bold"/>
                <a:cs typeface="Roca One Bold"/>
                <a:sym typeface="Roca One Bold"/>
              </a:rPr>
              <a:t>Märka upp våra sopkärl bättre, det ska vara svårt att göra fel.</a:t>
            </a:r>
          </a:p>
          <a:p>
            <a:pPr marL="171450" indent="-171450" algn="l">
              <a:lnSpc>
                <a:spcPts val="1679"/>
              </a:lnSpc>
              <a:buFont typeface="Arial" panose="020B0604020202020204" pitchFamily="34" charset="0"/>
              <a:buChar char="•"/>
            </a:pPr>
            <a:endParaRPr lang="sv-SE" sz="1100" dirty="0">
              <a:solidFill>
                <a:srgbClr val="545454"/>
              </a:solidFill>
              <a:latin typeface="Roca One Bold"/>
              <a:ea typeface="Roca One Bold"/>
              <a:cs typeface="Roca One Bold"/>
              <a:sym typeface="Roca One Bold"/>
            </a:endParaRPr>
          </a:p>
          <a:p>
            <a:pPr marL="171450" indent="-171450">
              <a:lnSpc>
                <a:spcPts val="1679"/>
              </a:lnSpc>
              <a:buFont typeface="Arial" panose="020B0604020202020204" pitchFamily="34" charset="0"/>
              <a:buChar char="•"/>
            </a:pPr>
            <a:endParaRPr lang="sv-SE" sz="1100" dirty="0">
              <a:solidFill>
                <a:srgbClr val="545454"/>
              </a:solidFill>
              <a:latin typeface="Roca One Bold"/>
              <a:ea typeface="Roca One Bold"/>
              <a:cs typeface="Roca One Bold"/>
              <a:sym typeface="Roca One Bold"/>
            </a:endParaRPr>
          </a:p>
          <a:p>
            <a:pPr marL="171450" indent="-171450" algn="l">
              <a:lnSpc>
                <a:spcPts val="1679"/>
              </a:lnSpc>
              <a:buFont typeface="Arial" panose="020B0604020202020204" pitchFamily="34" charset="0"/>
              <a:buChar char="•"/>
            </a:pPr>
            <a:endParaRPr lang="sv-SE" sz="1100" noProof="0" dirty="0">
              <a:solidFill>
                <a:srgbClr val="545454"/>
              </a:solidFill>
              <a:latin typeface="Roca One Bold"/>
              <a:ea typeface="Roca One Bold"/>
              <a:cs typeface="Roca One Bold"/>
              <a:sym typeface="Roca One Bold"/>
            </a:endParaRPr>
          </a:p>
        </p:txBody>
      </p:sp>
      <p:sp>
        <p:nvSpPr>
          <p:cNvPr id="10" name="Freeform 10"/>
          <p:cNvSpPr/>
          <p:nvPr/>
        </p:nvSpPr>
        <p:spPr>
          <a:xfrm>
            <a:off x="3895741" y="6671276"/>
            <a:ext cx="1640958" cy="454797"/>
          </a:xfrm>
          <a:custGeom>
            <a:avLst/>
            <a:gdLst/>
            <a:ahLst/>
            <a:cxnLst/>
            <a:rect l="l" t="t" r="r" b="b"/>
            <a:pathLst>
              <a:path w="1640958" h="454797">
                <a:moveTo>
                  <a:pt x="0" y="0"/>
                </a:moveTo>
                <a:lnTo>
                  <a:pt x="1640958" y="0"/>
                </a:lnTo>
                <a:lnTo>
                  <a:pt x="1640958" y="454797"/>
                </a:lnTo>
                <a:lnTo>
                  <a:pt x="0" y="454797"/>
                </a:lnTo>
                <a:lnTo>
                  <a:pt x="0" y="0"/>
                </a:lnTo>
                <a:close/>
              </a:path>
            </a:pathLst>
          </a:custGeom>
          <a:blipFill>
            <a:blip r:embed="rId5"/>
            <a:stretch>
              <a:fillRect/>
            </a:stretch>
          </a:blipFill>
        </p:spPr>
        <p:txBody>
          <a:bodyPr/>
          <a:lstStyle/>
          <a:p>
            <a:endParaRPr lang="sv-SE" noProof="0" dirty="0"/>
          </a:p>
        </p:txBody>
      </p:sp>
      <p:sp>
        <p:nvSpPr>
          <p:cNvPr id="11" name="Freeform 11"/>
          <p:cNvSpPr/>
          <p:nvPr/>
        </p:nvSpPr>
        <p:spPr>
          <a:xfrm>
            <a:off x="2477291" y="6435193"/>
            <a:ext cx="684107" cy="690880"/>
          </a:xfrm>
          <a:custGeom>
            <a:avLst/>
            <a:gdLst/>
            <a:ahLst/>
            <a:cxnLst/>
            <a:rect l="l" t="t" r="r" b="b"/>
            <a:pathLst>
              <a:path w="684107" h="690880">
                <a:moveTo>
                  <a:pt x="0" y="0"/>
                </a:moveTo>
                <a:lnTo>
                  <a:pt x="684107" y="0"/>
                </a:lnTo>
                <a:lnTo>
                  <a:pt x="684107" y="690880"/>
                </a:lnTo>
                <a:lnTo>
                  <a:pt x="0" y="690880"/>
                </a:lnTo>
                <a:lnTo>
                  <a:pt x="0" y="0"/>
                </a:lnTo>
                <a:close/>
              </a:path>
            </a:pathLst>
          </a:custGeom>
          <a:blipFill>
            <a:blip r:embed="rId6"/>
            <a:stretch>
              <a:fillRect/>
            </a:stretch>
          </a:blipFill>
        </p:spPr>
        <p:txBody>
          <a:bodyPr/>
          <a:lstStyle/>
          <a:p>
            <a:endParaRPr lang="sv-SE" noProof="0" dirty="0"/>
          </a:p>
        </p:txBody>
      </p:sp>
      <p:sp>
        <p:nvSpPr>
          <p:cNvPr id="12" name="Freeform 12"/>
          <p:cNvSpPr/>
          <p:nvPr/>
        </p:nvSpPr>
        <p:spPr>
          <a:xfrm>
            <a:off x="5586025" y="6686266"/>
            <a:ext cx="2199034" cy="439807"/>
          </a:xfrm>
          <a:custGeom>
            <a:avLst/>
            <a:gdLst/>
            <a:ahLst/>
            <a:cxnLst/>
            <a:rect l="l" t="t" r="r" b="b"/>
            <a:pathLst>
              <a:path w="2199034" h="439807">
                <a:moveTo>
                  <a:pt x="0" y="0"/>
                </a:moveTo>
                <a:lnTo>
                  <a:pt x="2199034" y="0"/>
                </a:lnTo>
                <a:lnTo>
                  <a:pt x="2199034" y="439807"/>
                </a:lnTo>
                <a:lnTo>
                  <a:pt x="0" y="439807"/>
                </a:lnTo>
                <a:lnTo>
                  <a:pt x="0" y="0"/>
                </a:lnTo>
                <a:close/>
              </a:path>
            </a:pathLst>
          </a:custGeom>
          <a:blipFill>
            <a:blip r:embed="rId7"/>
            <a:stretch>
              <a:fillRect/>
            </a:stretch>
          </a:blipFill>
        </p:spPr>
        <p:txBody>
          <a:bodyPr/>
          <a:lstStyle/>
          <a:p>
            <a:endParaRPr lang="sv-SE" noProof="0" dirty="0"/>
          </a:p>
        </p:txBody>
      </p:sp>
      <p:pic>
        <p:nvPicPr>
          <p:cNvPr id="13" name="Bildobjekt 12" descr="En bild som visar emblem, fisk, text, märke&#10;&#10;AI-genererat innehåll kan vara felaktigt.">
            <a:extLst>
              <a:ext uri="{FF2B5EF4-FFF2-40B4-BE49-F238E27FC236}">
                <a16:creationId xmlns:a16="http://schemas.microsoft.com/office/drawing/2014/main" id="{83EDB9CA-2714-31B6-EBD5-ADFAF99D88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0053" y="329870"/>
            <a:ext cx="1698554" cy="129413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477EEB6C-066C-D804-B2E6-A1BD004F1DE7}"/>
              </a:ext>
            </a:extLst>
          </p:cNvPr>
          <p:cNvSpPr/>
          <p:nvPr/>
        </p:nvSpPr>
        <p:spPr>
          <a:xfrm>
            <a:off x="1" y="-4482"/>
            <a:ext cx="9829800" cy="7319682"/>
          </a:xfrm>
          <a:custGeom>
            <a:avLst/>
            <a:gdLst/>
            <a:ahLst/>
            <a:cxnLst/>
            <a:rect l="l" t="t" r="r" b="b"/>
            <a:pathLst>
              <a:path w="17953849" h="10096782">
                <a:moveTo>
                  <a:pt x="0" y="0"/>
                </a:moveTo>
                <a:lnTo>
                  <a:pt x="17953849" y="0"/>
                </a:lnTo>
                <a:lnTo>
                  <a:pt x="17953849" y="10096782"/>
                </a:lnTo>
                <a:lnTo>
                  <a:pt x="0" y="10096782"/>
                </a:lnTo>
                <a:lnTo>
                  <a:pt x="0" y="0"/>
                </a:lnTo>
                <a:close/>
              </a:path>
            </a:pathLst>
          </a:custGeom>
          <a:blipFill>
            <a:blip r:embed="rId2"/>
            <a:stretch>
              <a:fillRect/>
            </a:stretch>
          </a:blipFill>
        </p:spPr>
        <p:txBody>
          <a:bodyPr/>
          <a:lstStyle/>
          <a:p>
            <a:endParaRPr lang="sv-SE" noProof="0" dirty="0"/>
          </a:p>
        </p:txBody>
      </p:sp>
      <p:sp>
        <p:nvSpPr>
          <p:cNvPr id="6" name="TextBox 6"/>
          <p:cNvSpPr txBox="1"/>
          <p:nvPr/>
        </p:nvSpPr>
        <p:spPr>
          <a:xfrm>
            <a:off x="3081369" y="749739"/>
            <a:ext cx="3884983" cy="769441"/>
          </a:xfrm>
          <a:prstGeom prst="rect">
            <a:avLst/>
          </a:prstGeom>
        </p:spPr>
        <p:txBody>
          <a:bodyPr lIns="0" tIns="0" rIns="0" bIns="0" rtlCol="0" anchor="t">
            <a:spAutoFit/>
          </a:bodyPr>
          <a:lstStyle/>
          <a:p>
            <a:pPr algn="ctr">
              <a:lnSpc>
                <a:spcPts val="2986"/>
              </a:lnSpc>
            </a:pPr>
            <a:r>
              <a:rPr lang="sv-SE" sz="2133" noProof="0" dirty="0">
                <a:solidFill>
                  <a:srgbClr val="545454"/>
                </a:solidFill>
                <a:latin typeface="Roca One"/>
                <a:ea typeface="Roca One"/>
                <a:cs typeface="Roca One"/>
                <a:sym typeface="Roca One"/>
              </a:rPr>
              <a:t>MILJÖ: </a:t>
            </a:r>
          </a:p>
          <a:p>
            <a:pPr algn="ctr">
              <a:lnSpc>
                <a:spcPts val="2986"/>
              </a:lnSpc>
            </a:pPr>
            <a:r>
              <a:rPr lang="sv-SE" sz="2133" noProof="0" dirty="0">
                <a:solidFill>
                  <a:srgbClr val="545454"/>
                </a:solidFill>
                <a:latin typeface="Roca One"/>
                <a:ea typeface="Roca One"/>
                <a:cs typeface="Roca One"/>
                <a:sym typeface="Roca One"/>
              </a:rPr>
              <a:t>Inköp, mat, dryck &amp; annat</a:t>
            </a:r>
          </a:p>
        </p:txBody>
      </p:sp>
      <p:sp>
        <p:nvSpPr>
          <p:cNvPr id="8" name="Freeform 8"/>
          <p:cNvSpPr/>
          <p:nvPr/>
        </p:nvSpPr>
        <p:spPr>
          <a:xfrm>
            <a:off x="1189333" y="1910040"/>
            <a:ext cx="7053773" cy="4400619"/>
          </a:xfrm>
          <a:custGeom>
            <a:avLst/>
            <a:gdLst/>
            <a:ahLst/>
            <a:cxnLst/>
            <a:rect l="l" t="t" r="r" b="b"/>
            <a:pathLst>
              <a:path w="7053773" h="4400619">
                <a:moveTo>
                  <a:pt x="0" y="0"/>
                </a:moveTo>
                <a:lnTo>
                  <a:pt x="7053772" y="0"/>
                </a:lnTo>
                <a:lnTo>
                  <a:pt x="7053772" y="4400619"/>
                </a:lnTo>
                <a:lnTo>
                  <a:pt x="0" y="44006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noProof="0" dirty="0"/>
          </a:p>
        </p:txBody>
      </p:sp>
      <p:sp>
        <p:nvSpPr>
          <p:cNvPr id="9" name="TextBox 9"/>
          <p:cNvSpPr txBox="1"/>
          <p:nvPr/>
        </p:nvSpPr>
        <p:spPr>
          <a:xfrm>
            <a:off x="1594551" y="2168499"/>
            <a:ext cx="6564701" cy="4142160"/>
          </a:xfrm>
          <a:prstGeom prst="rect">
            <a:avLst/>
          </a:prstGeom>
        </p:spPr>
        <p:txBody>
          <a:bodyPr lIns="0" tIns="0" rIns="0" bIns="0" rtlCol="0" anchor="t">
            <a:spAutoFit/>
          </a:bodyPr>
          <a:lstStyle/>
          <a:p>
            <a:pPr algn="l">
              <a:lnSpc>
                <a:spcPts val="1673"/>
              </a:lnSpc>
            </a:pPr>
            <a:r>
              <a:rPr lang="sv-SE" sz="1195" b="1" noProof="0" dirty="0">
                <a:solidFill>
                  <a:srgbClr val="545454"/>
                </a:solidFill>
                <a:latin typeface="Roca One Bold"/>
                <a:ea typeface="Roca One Bold"/>
                <a:cs typeface="Roca One Bold"/>
                <a:sym typeface="Roca One Bold"/>
              </a:rPr>
              <a:t>Vår prioritet är att i största mån köpa lokalt och ekologiskt producerade råvaror.  Detta gör  vi </a:t>
            </a:r>
            <a:r>
              <a:rPr lang="sv-SE" sz="1195" b="1" dirty="0">
                <a:solidFill>
                  <a:srgbClr val="545454"/>
                </a:solidFill>
                <a:latin typeface="Roca One Bold"/>
                <a:ea typeface="Roca One Bold"/>
                <a:cs typeface="Roca One Bold"/>
                <a:sym typeface="Roca One Bold"/>
              </a:rPr>
              <a:t>både för att vi</a:t>
            </a:r>
            <a:r>
              <a:rPr lang="sv-SE" sz="1195" b="1" noProof="0" dirty="0">
                <a:solidFill>
                  <a:srgbClr val="545454"/>
                </a:solidFill>
                <a:latin typeface="Roca One Bold"/>
                <a:ea typeface="Roca One Bold"/>
                <a:cs typeface="Roca One Bold"/>
                <a:sym typeface="Roca One Bold"/>
              </a:rPr>
              <a:t> vill värna om det gotländska jordbruket och det levande samhället och såklart även för att värna om miljön. </a:t>
            </a:r>
          </a:p>
          <a:p>
            <a:pPr algn="l">
              <a:lnSpc>
                <a:spcPts val="1673"/>
              </a:lnSpc>
            </a:pPr>
            <a:r>
              <a:rPr lang="sv-SE" sz="1195" b="1" dirty="0">
                <a:solidFill>
                  <a:srgbClr val="545454"/>
                </a:solidFill>
                <a:latin typeface="Roca One Bold"/>
                <a:ea typeface="Roca One Bold"/>
                <a:cs typeface="Roca One Bold"/>
                <a:sym typeface="Roca One Bold"/>
              </a:rPr>
              <a:t>För att säkra att vi har färska kryddor året om så köper vi under sommaren in stora mängder som vi sedan hackar och fryser in för att sedan även kunna använda under vintern. Vi ser över vår meny efter hur odlingssäsongen fortgår. </a:t>
            </a:r>
            <a:endParaRPr lang="sv-SE" sz="1195" b="1" noProof="0" dirty="0">
              <a:solidFill>
                <a:srgbClr val="545454"/>
              </a:solidFill>
              <a:latin typeface="Roca One Bold"/>
              <a:ea typeface="Roca One Bold"/>
              <a:cs typeface="Roca One Bold"/>
              <a:sym typeface="Roca One Bold"/>
            </a:endParaRPr>
          </a:p>
          <a:p>
            <a:pPr algn="l">
              <a:lnSpc>
                <a:spcPts val="1673"/>
              </a:lnSpc>
            </a:pPr>
            <a:r>
              <a:rPr lang="sv-SE" sz="1195" b="1" dirty="0">
                <a:solidFill>
                  <a:srgbClr val="545454"/>
                </a:solidFill>
                <a:latin typeface="Roca One Bold"/>
                <a:ea typeface="Roca One Bold"/>
                <a:cs typeface="Roca One Bold"/>
                <a:sym typeface="Roca One Bold"/>
              </a:rPr>
              <a:t>Fisken och skaldjuren vi köper vill vi ska vara MSC och ASC märkt och vi ser över möjligheten att börja köpa landodlad fisk. Vi stöttar våra gotländska fiskare genom att köpa det som går, ex flundra och piggvar.</a:t>
            </a:r>
          </a:p>
          <a:p>
            <a:pPr algn="l">
              <a:lnSpc>
                <a:spcPts val="1673"/>
              </a:lnSpc>
            </a:pPr>
            <a:r>
              <a:rPr lang="sv-SE" sz="1195" b="1" noProof="0" dirty="0" err="1">
                <a:solidFill>
                  <a:srgbClr val="545454"/>
                </a:solidFill>
                <a:latin typeface="Roca One Bold"/>
                <a:ea typeface="Roca One Bold"/>
                <a:cs typeface="Roca One Bold"/>
                <a:sym typeface="Roca One Bold"/>
              </a:rPr>
              <a:t>Alveden</a:t>
            </a:r>
            <a:r>
              <a:rPr lang="sv-SE" sz="1195" b="1" noProof="0" dirty="0">
                <a:solidFill>
                  <a:srgbClr val="545454"/>
                </a:solidFill>
                <a:latin typeface="Roca One Bold"/>
                <a:ea typeface="Roca One Bold"/>
                <a:cs typeface="Roca One Bold"/>
                <a:sym typeface="Roca One Bold"/>
              </a:rPr>
              <a:t> som används i våra rökar köper vi från </a:t>
            </a:r>
            <a:r>
              <a:rPr lang="sv-SE" sz="1195" b="1" dirty="0">
                <a:solidFill>
                  <a:srgbClr val="545454"/>
                </a:solidFill>
                <a:latin typeface="Roca One Bold"/>
                <a:ea typeface="Roca One Bold"/>
                <a:cs typeface="Roca One Bold"/>
                <a:sym typeface="Roca One Bold"/>
              </a:rPr>
              <a:t>Fårö av folk</a:t>
            </a:r>
            <a:r>
              <a:rPr lang="sv-SE" sz="1195" b="1" noProof="0" dirty="0">
                <a:solidFill>
                  <a:srgbClr val="545454"/>
                </a:solidFill>
                <a:latin typeface="Roca One Bold"/>
                <a:ea typeface="Roca One Bold"/>
                <a:cs typeface="Roca One Bold"/>
                <a:sym typeface="Roca One Bold"/>
              </a:rPr>
              <a:t> vi känner och vet arbetar för ett hållbart skogsbruk.</a:t>
            </a:r>
          </a:p>
          <a:p>
            <a:pPr algn="l">
              <a:lnSpc>
                <a:spcPts val="1673"/>
              </a:lnSpc>
            </a:pPr>
            <a:r>
              <a:rPr lang="sv-SE" sz="1195" b="1" dirty="0">
                <a:solidFill>
                  <a:srgbClr val="545454"/>
                </a:solidFill>
                <a:latin typeface="Roca One Bold"/>
                <a:ea typeface="Roca One Bold"/>
                <a:cs typeface="Roca One Bold"/>
                <a:sym typeface="Roca One Bold"/>
              </a:rPr>
              <a:t>Vi väljer att köpa dryck från lokala och småskaliga producenter. Detta också för att värna och stötta Gotland. </a:t>
            </a:r>
          </a:p>
          <a:p>
            <a:pPr algn="l">
              <a:lnSpc>
                <a:spcPts val="1673"/>
              </a:lnSpc>
            </a:pPr>
            <a:endParaRPr lang="sv-SE" sz="1195" b="1" dirty="0">
              <a:solidFill>
                <a:srgbClr val="545454"/>
              </a:solidFill>
              <a:latin typeface="Roca One Bold"/>
              <a:ea typeface="Roca One Bold"/>
              <a:cs typeface="Roca One Bold"/>
              <a:sym typeface="Roca One Bold"/>
            </a:endParaRPr>
          </a:p>
          <a:p>
            <a:pPr algn="l">
              <a:lnSpc>
                <a:spcPts val="1673"/>
              </a:lnSpc>
            </a:pPr>
            <a:r>
              <a:rPr lang="sv-SE" sz="1195" b="1" u="sng" noProof="0" dirty="0">
                <a:solidFill>
                  <a:srgbClr val="545454"/>
                </a:solidFill>
                <a:latin typeface="Roca One Bold"/>
                <a:ea typeface="Roca One Bold"/>
                <a:cs typeface="Roca One Bold"/>
                <a:sym typeface="Roca One Bold"/>
              </a:rPr>
              <a:t>Under 2025 vil</a:t>
            </a:r>
            <a:r>
              <a:rPr lang="sv-SE" sz="1195" b="1" u="sng" dirty="0">
                <a:solidFill>
                  <a:srgbClr val="545454"/>
                </a:solidFill>
                <a:latin typeface="Roca One Bold"/>
                <a:ea typeface="Roca One Bold"/>
                <a:cs typeface="Roca One Bold"/>
                <a:sym typeface="Roca One Bold"/>
              </a:rPr>
              <a:t>l vi:</a:t>
            </a:r>
          </a:p>
          <a:p>
            <a:pPr marL="171450" indent="-171450" algn="l">
              <a:lnSpc>
                <a:spcPts val="1673"/>
              </a:lnSpc>
              <a:buFont typeface="Arial" panose="020B0604020202020204" pitchFamily="34" charset="0"/>
              <a:buChar char="•"/>
            </a:pPr>
            <a:r>
              <a:rPr lang="sv-SE" sz="1195" b="1" noProof="0" dirty="0">
                <a:solidFill>
                  <a:srgbClr val="545454"/>
                </a:solidFill>
                <a:latin typeface="Roca One Bold"/>
                <a:ea typeface="Roca One Bold"/>
                <a:cs typeface="Roca One Bold"/>
                <a:sym typeface="Roca One Bold"/>
              </a:rPr>
              <a:t>Bli ännu bättre på att </a:t>
            </a:r>
            <a:r>
              <a:rPr lang="sv-SE" sz="1195" b="1" dirty="0">
                <a:solidFill>
                  <a:srgbClr val="545454"/>
                </a:solidFill>
                <a:latin typeface="Roca One Bold"/>
                <a:ea typeface="Roca One Bold"/>
                <a:cs typeface="Roca One Bold"/>
                <a:sym typeface="Roca One Bold"/>
              </a:rPr>
              <a:t>köpa ekologiskt närodlat</a:t>
            </a:r>
            <a:endParaRPr lang="sv-SE" sz="1195" b="1" noProof="0" dirty="0">
              <a:solidFill>
                <a:srgbClr val="545454"/>
              </a:solidFill>
              <a:latin typeface="Roca One Bold"/>
              <a:ea typeface="Roca One Bold"/>
              <a:cs typeface="Roca One Bold"/>
              <a:sym typeface="Roca One Bold"/>
            </a:endParaRPr>
          </a:p>
          <a:p>
            <a:pPr marL="171450" indent="-171450" algn="l">
              <a:lnSpc>
                <a:spcPts val="1673"/>
              </a:lnSpc>
              <a:buFont typeface="Arial" panose="020B0604020202020204" pitchFamily="34" charset="0"/>
              <a:buChar char="•"/>
            </a:pPr>
            <a:r>
              <a:rPr lang="sv-SE" sz="1195" b="1" dirty="0">
                <a:solidFill>
                  <a:srgbClr val="545454"/>
                </a:solidFill>
                <a:latin typeface="Roca One Bold"/>
                <a:ea typeface="Roca One Bold"/>
                <a:cs typeface="Roca One Bold"/>
                <a:sym typeface="Roca One Bold"/>
              </a:rPr>
              <a:t>Se över möjligheten att köpa landodlad och miljömärkt fisk.</a:t>
            </a:r>
          </a:p>
          <a:p>
            <a:pPr marL="171450" indent="-171450" algn="l">
              <a:lnSpc>
                <a:spcPts val="1673"/>
              </a:lnSpc>
              <a:buFont typeface="Arial" panose="020B0604020202020204" pitchFamily="34" charset="0"/>
              <a:buChar char="•"/>
            </a:pPr>
            <a:r>
              <a:rPr lang="sv-SE" sz="1195" b="1" noProof="0" dirty="0">
                <a:solidFill>
                  <a:srgbClr val="545454"/>
                </a:solidFill>
                <a:latin typeface="Roca One Bold"/>
                <a:ea typeface="Roca One Bold"/>
                <a:cs typeface="Roca One Bold"/>
                <a:sym typeface="Roca One Bold"/>
              </a:rPr>
              <a:t>H</a:t>
            </a:r>
            <a:r>
              <a:rPr lang="sv-SE" sz="1195" b="1" dirty="0" err="1">
                <a:solidFill>
                  <a:srgbClr val="545454"/>
                </a:solidFill>
                <a:latin typeface="Roca One Bold"/>
                <a:ea typeface="Roca One Bold"/>
                <a:cs typeface="Roca One Bold"/>
                <a:sym typeface="Roca One Bold"/>
              </a:rPr>
              <a:t>itta</a:t>
            </a:r>
            <a:r>
              <a:rPr lang="sv-SE" sz="1195" b="1" dirty="0">
                <a:solidFill>
                  <a:srgbClr val="545454"/>
                </a:solidFill>
                <a:latin typeface="Roca One Bold"/>
                <a:ea typeface="Roca One Bold"/>
                <a:cs typeface="Roca One Bold"/>
                <a:sym typeface="Roca One Bold"/>
              </a:rPr>
              <a:t> fler gotländska dryckesalternativ att byta till.</a:t>
            </a:r>
          </a:p>
          <a:p>
            <a:pPr marL="171450" indent="-171450" algn="l">
              <a:lnSpc>
                <a:spcPts val="1673"/>
              </a:lnSpc>
              <a:buFont typeface="Arial" panose="020B0604020202020204" pitchFamily="34" charset="0"/>
              <a:buChar char="•"/>
            </a:pPr>
            <a:endParaRPr lang="sv-SE" sz="1095" b="1" noProof="0" dirty="0">
              <a:solidFill>
                <a:srgbClr val="545454"/>
              </a:solidFill>
              <a:latin typeface="Roca One Bold"/>
              <a:ea typeface="Roca One Bold"/>
              <a:cs typeface="Roca One Bold"/>
              <a:sym typeface="Roca One Bold"/>
            </a:endParaRPr>
          </a:p>
        </p:txBody>
      </p:sp>
      <p:sp>
        <p:nvSpPr>
          <p:cNvPr id="10" name="Freeform 10"/>
          <p:cNvSpPr/>
          <p:nvPr/>
        </p:nvSpPr>
        <p:spPr>
          <a:xfrm>
            <a:off x="3895741" y="6671276"/>
            <a:ext cx="1640958" cy="454797"/>
          </a:xfrm>
          <a:custGeom>
            <a:avLst/>
            <a:gdLst/>
            <a:ahLst/>
            <a:cxnLst/>
            <a:rect l="l" t="t" r="r" b="b"/>
            <a:pathLst>
              <a:path w="1640958" h="454797">
                <a:moveTo>
                  <a:pt x="0" y="0"/>
                </a:moveTo>
                <a:lnTo>
                  <a:pt x="1640958" y="0"/>
                </a:lnTo>
                <a:lnTo>
                  <a:pt x="1640958" y="454797"/>
                </a:lnTo>
                <a:lnTo>
                  <a:pt x="0" y="454797"/>
                </a:lnTo>
                <a:lnTo>
                  <a:pt x="0" y="0"/>
                </a:lnTo>
                <a:close/>
              </a:path>
            </a:pathLst>
          </a:custGeom>
          <a:blipFill>
            <a:blip r:embed="rId5"/>
            <a:stretch>
              <a:fillRect/>
            </a:stretch>
          </a:blipFill>
        </p:spPr>
        <p:txBody>
          <a:bodyPr/>
          <a:lstStyle/>
          <a:p>
            <a:endParaRPr lang="sv-SE" noProof="0" dirty="0"/>
          </a:p>
        </p:txBody>
      </p:sp>
      <p:sp>
        <p:nvSpPr>
          <p:cNvPr id="11" name="Freeform 11"/>
          <p:cNvSpPr/>
          <p:nvPr/>
        </p:nvSpPr>
        <p:spPr>
          <a:xfrm>
            <a:off x="2477291" y="6435193"/>
            <a:ext cx="684107" cy="690880"/>
          </a:xfrm>
          <a:custGeom>
            <a:avLst/>
            <a:gdLst/>
            <a:ahLst/>
            <a:cxnLst/>
            <a:rect l="l" t="t" r="r" b="b"/>
            <a:pathLst>
              <a:path w="684107" h="690880">
                <a:moveTo>
                  <a:pt x="0" y="0"/>
                </a:moveTo>
                <a:lnTo>
                  <a:pt x="684107" y="0"/>
                </a:lnTo>
                <a:lnTo>
                  <a:pt x="684107" y="690880"/>
                </a:lnTo>
                <a:lnTo>
                  <a:pt x="0" y="690880"/>
                </a:lnTo>
                <a:lnTo>
                  <a:pt x="0" y="0"/>
                </a:lnTo>
                <a:close/>
              </a:path>
            </a:pathLst>
          </a:custGeom>
          <a:blipFill>
            <a:blip r:embed="rId6"/>
            <a:stretch>
              <a:fillRect/>
            </a:stretch>
          </a:blipFill>
        </p:spPr>
        <p:txBody>
          <a:bodyPr/>
          <a:lstStyle/>
          <a:p>
            <a:endParaRPr lang="sv-SE" noProof="0" dirty="0"/>
          </a:p>
        </p:txBody>
      </p:sp>
      <p:sp>
        <p:nvSpPr>
          <p:cNvPr id="12" name="Freeform 12"/>
          <p:cNvSpPr/>
          <p:nvPr/>
        </p:nvSpPr>
        <p:spPr>
          <a:xfrm>
            <a:off x="5586025" y="6686266"/>
            <a:ext cx="2199034" cy="439807"/>
          </a:xfrm>
          <a:custGeom>
            <a:avLst/>
            <a:gdLst/>
            <a:ahLst/>
            <a:cxnLst/>
            <a:rect l="l" t="t" r="r" b="b"/>
            <a:pathLst>
              <a:path w="2199034" h="439807">
                <a:moveTo>
                  <a:pt x="0" y="0"/>
                </a:moveTo>
                <a:lnTo>
                  <a:pt x="2199034" y="0"/>
                </a:lnTo>
                <a:lnTo>
                  <a:pt x="2199034" y="439807"/>
                </a:lnTo>
                <a:lnTo>
                  <a:pt x="0" y="439807"/>
                </a:lnTo>
                <a:lnTo>
                  <a:pt x="0" y="0"/>
                </a:lnTo>
                <a:close/>
              </a:path>
            </a:pathLst>
          </a:custGeom>
          <a:blipFill>
            <a:blip r:embed="rId7"/>
            <a:stretch>
              <a:fillRect/>
            </a:stretch>
          </a:blipFill>
        </p:spPr>
        <p:txBody>
          <a:bodyPr/>
          <a:lstStyle/>
          <a:p>
            <a:endParaRPr lang="sv-SE" noProof="0" dirty="0"/>
          </a:p>
        </p:txBody>
      </p:sp>
      <p:pic>
        <p:nvPicPr>
          <p:cNvPr id="2" name="Bildobjekt 1" descr="En bild som visar emblem, fisk, text, märke&#10;&#10;AI-genererat innehåll kan vara felaktigt.">
            <a:extLst>
              <a:ext uri="{FF2B5EF4-FFF2-40B4-BE49-F238E27FC236}">
                <a16:creationId xmlns:a16="http://schemas.microsoft.com/office/drawing/2014/main" id="{C84D2ED6-E430-FA2E-ACE7-F8A4A5DC18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4504" y="368072"/>
            <a:ext cx="1670729" cy="127293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28F4F037-5667-0FBF-D41D-0B25972F55A4}"/>
              </a:ext>
            </a:extLst>
          </p:cNvPr>
          <p:cNvSpPr/>
          <p:nvPr/>
        </p:nvSpPr>
        <p:spPr>
          <a:xfrm>
            <a:off x="1" y="-4482"/>
            <a:ext cx="9829800" cy="7319682"/>
          </a:xfrm>
          <a:custGeom>
            <a:avLst/>
            <a:gdLst/>
            <a:ahLst/>
            <a:cxnLst/>
            <a:rect l="l" t="t" r="r" b="b"/>
            <a:pathLst>
              <a:path w="17953849" h="10096782">
                <a:moveTo>
                  <a:pt x="0" y="0"/>
                </a:moveTo>
                <a:lnTo>
                  <a:pt x="17953849" y="0"/>
                </a:lnTo>
                <a:lnTo>
                  <a:pt x="17953849" y="10096782"/>
                </a:lnTo>
                <a:lnTo>
                  <a:pt x="0" y="10096782"/>
                </a:lnTo>
                <a:lnTo>
                  <a:pt x="0" y="0"/>
                </a:lnTo>
                <a:close/>
              </a:path>
            </a:pathLst>
          </a:custGeom>
          <a:blipFill>
            <a:blip r:embed="rId2"/>
            <a:stretch>
              <a:fillRect/>
            </a:stretch>
          </a:blipFill>
        </p:spPr>
        <p:txBody>
          <a:bodyPr/>
          <a:lstStyle/>
          <a:p>
            <a:endParaRPr lang="sv-SE" noProof="0" dirty="0"/>
          </a:p>
        </p:txBody>
      </p:sp>
      <p:sp>
        <p:nvSpPr>
          <p:cNvPr id="6" name="TextBox 6"/>
          <p:cNvSpPr txBox="1"/>
          <p:nvPr/>
        </p:nvSpPr>
        <p:spPr>
          <a:xfrm>
            <a:off x="3591554" y="730394"/>
            <a:ext cx="3565326" cy="790660"/>
          </a:xfrm>
          <a:prstGeom prst="rect">
            <a:avLst/>
          </a:prstGeom>
        </p:spPr>
        <p:txBody>
          <a:bodyPr lIns="0" tIns="0" rIns="0" bIns="0" rtlCol="0" anchor="t">
            <a:spAutoFit/>
          </a:bodyPr>
          <a:lstStyle/>
          <a:p>
            <a:pPr algn="ctr">
              <a:lnSpc>
                <a:spcPts val="3190"/>
              </a:lnSpc>
            </a:pPr>
            <a:r>
              <a:rPr lang="sv-SE" sz="2279" noProof="0" dirty="0">
                <a:solidFill>
                  <a:srgbClr val="545454"/>
                </a:solidFill>
                <a:latin typeface="Roca One"/>
                <a:ea typeface="Roca One"/>
                <a:cs typeface="Roca One"/>
                <a:sym typeface="Roca One"/>
              </a:rPr>
              <a:t>SOCIAL HÅLLBARHET: Ledarskap &amp; Personal </a:t>
            </a:r>
          </a:p>
        </p:txBody>
      </p:sp>
      <p:sp>
        <p:nvSpPr>
          <p:cNvPr id="8" name="Freeform 8"/>
          <p:cNvSpPr/>
          <p:nvPr/>
        </p:nvSpPr>
        <p:spPr>
          <a:xfrm>
            <a:off x="1349914" y="1992874"/>
            <a:ext cx="7053773" cy="4400619"/>
          </a:xfrm>
          <a:custGeom>
            <a:avLst/>
            <a:gdLst/>
            <a:ahLst/>
            <a:cxnLst/>
            <a:rect l="l" t="t" r="r" b="b"/>
            <a:pathLst>
              <a:path w="7053773" h="4400619">
                <a:moveTo>
                  <a:pt x="0" y="0"/>
                </a:moveTo>
                <a:lnTo>
                  <a:pt x="7053772" y="0"/>
                </a:lnTo>
                <a:lnTo>
                  <a:pt x="7053772" y="4400619"/>
                </a:lnTo>
                <a:lnTo>
                  <a:pt x="0" y="44006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noProof="0" dirty="0"/>
          </a:p>
        </p:txBody>
      </p:sp>
      <p:sp>
        <p:nvSpPr>
          <p:cNvPr id="9" name="TextBox 9"/>
          <p:cNvSpPr txBox="1"/>
          <p:nvPr/>
        </p:nvSpPr>
        <p:spPr>
          <a:xfrm>
            <a:off x="1600200" y="2180038"/>
            <a:ext cx="6553200" cy="4360168"/>
          </a:xfrm>
          <a:prstGeom prst="rect">
            <a:avLst/>
          </a:prstGeom>
        </p:spPr>
        <p:txBody>
          <a:bodyPr wrap="square" lIns="0" tIns="0" rIns="0" bIns="0" rtlCol="0" anchor="t">
            <a:spAutoFit/>
          </a:bodyPr>
          <a:lstStyle/>
          <a:p>
            <a:pPr algn="l">
              <a:lnSpc>
                <a:spcPts val="1679"/>
              </a:lnSpc>
            </a:pPr>
            <a:r>
              <a:rPr lang="sv-SE" sz="1200" b="1" noProof="0" dirty="0">
                <a:solidFill>
                  <a:srgbClr val="545454"/>
                </a:solidFill>
                <a:latin typeface="Roca One Bold"/>
                <a:ea typeface="Roca One Bold"/>
                <a:cs typeface="Roca One Bold"/>
                <a:sym typeface="Roca One Bold"/>
              </a:rPr>
              <a:t> Vi är ingenting utan de som jobbar hos oss, vare sig det är sommarjobbare eller året om anställda. För att se till att de som jobbar här mår bra och vill fortsätta jobba hos oss är vi medlemmar och följer direktiven i både VISITA och HRF.  </a:t>
            </a:r>
          </a:p>
          <a:p>
            <a:pPr algn="l">
              <a:lnSpc>
                <a:spcPts val="1679"/>
              </a:lnSpc>
            </a:pPr>
            <a:r>
              <a:rPr lang="sv-SE" sz="1200" b="1" noProof="0" dirty="0">
                <a:solidFill>
                  <a:srgbClr val="545454"/>
                </a:solidFill>
                <a:latin typeface="Roca One Bold"/>
                <a:ea typeface="Roca One Bold"/>
                <a:cs typeface="Roca One Bold"/>
                <a:sym typeface="Roca One Bold"/>
              </a:rPr>
              <a:t>Då </a:t>
            </a:r>
            <a:r>
              <a:rPr lang="sv-SE" sz="1200" b="1" dirty="0">
                <a:solidFill>
                  <a:srgbClr val="545454"/>
                </a:solidFill>
                <a:latin typeface="Roca One Bold"/>
                <a:ea typeface="Roca One Bold"/>
                <a:cs typeface="Roca One Bold"/>
                <a:sym typeface="Roca One Bold"/>
              </a:rPr>
              <a:t>vi har en blandning av åt</a:t>
            </a:r>
            <a:r>
              <a:rPr lang="sv-SE" sz="1200" b="1" noProof="0" dirty="0" err="1">
                <a:solidFill>
                  <a:srgbClr val="545454"/>
                </a:solidFill>
                <a:latin typeface="Roca One Bold"/>
                <a:ea typeface="Roca One Bold"/>
                <a:cs typeface="Roca One Bold"/>
                <a:sym typeface="Roca One Bold"/>
              </a:rPr>
              <a:t>erkommande</a:t>
            </a:r>
            <a:r>
              <a:rPr lang="sv-SE" sz="1200" b="1" noProof="0" dirty="0">
                <a:solidFill>
                  <a:srgbClr val="545454"/>
                </a:solidFill>
                <a:latin typeface="Roca One Bold"/>
                <a:ea typeface="Roca One Bold"/>
                <a:cs typeface="Roca One Bold"/>
                <a:sym typeface="Roca One Bold"/>
              </a:rPr>
              <a:t> och nya anställda varje sommar anordnar vi alltid en kick-off i början av säsongen så att alla får träffa varandra och lära sig om nya och gamla rutiner. Vi anordnar även</a:t>
            </a:r>
            <a:r>
              <a:rPr lang="sv-SE" sz="1200" b="1" dirty="0">
                <a:solidFill>
                  <a:srgbClr val="545454"/>
                </a:solidFill>
                <a:latin typeface="Roca One Bold"/>
                <a:ea typeface="Roca One Bold"/>
                <a:cs typeface="Roca One Bold"/>
                <a:sym typeface="Roca One Bold"/>
              </a:rPr>
              <a:t> flera träffar under sommaren för att alla ska känna sig inkluderade. </a:t>
            </a:r>
            <a:br>
              <a:rPr lang="sv-SE" sz="1200" b="1" dirty="0">
                <a:solidFill>
                  <a:srgbClr val="545454"/>
                </a:solidFill>
                <a:latin typeface="Roca One Bold"/>
                <a:ea typeface="Roca One Bold"/>
                <a:cs typeface="Roca One Bold"/>
                <a:sym typeface="Roca One Bold"/>
              </a:rPr>
            </a:br>
            <a:r>
              <a:rPr lang="sv-SE" sz="1200" b="1" dirty="0">
                <a:solidFill>
                  <a:srgbClr val="545454"/>
                </a:solidFill>
                <a:latin typeface="Roca One Bold"/>
                <a:ea typeface="Roca One Bold"/>
                <a:cs typeface="Roca One Bold"/>
                <a:sym typeface="Roca One Bold"/>
              </a:rPr>
              <a:t>Vi ser till att de yngre inte jobbar mer än 75% och att alla får chans att äta god och näringsrik mat under sitt pass. </a:t>
            </a:r>
          </a:p>
          <a:p>
            <a:pPr algn="l">
              <a:lnSpc>
                <a:spcPts val="1679"/>
              </a:lnSpc>
            </a:pPr>
            <a:r>
              <a:rPr lang="sv-SE" sz="1200" b="1" dirty="0">
                <a:solidFill>
                  <a:srgbClr val="545454"/>
                </a:solidFill>
                <a:latin typeface="Roca One Bold"/>
                <a:ea typeface="Roca One Bold"/>
                <a:cs typeface="Roca One Bold"/>
                <a:sym typeface="Roca One Bold"/>
              </a:rPr>
              <a:t>För att kunna anställa fler på året-om basis så jobbar vi mot en timbank som gör att vi jobbar mer under vissa perioder och mindre under andra. För de som jobbar året om erbjuder vi bland annat friskvårdsbidrag och nya arbetsskor varje år.</a:t>
            </a:r>
          </a:p>
          <a:p>
            <a:pPr algn="l">
              <a:lnSpc>
                <a:spcPts val="1679"/>
              </a:lnSpc>
            </a:pPr>
            <a:endParaRPr lang="sv-SE" sz="1200" b="1" dirty="0">
              <a:solidFill>
                <a:srgbClr val="545454"/>
              </a:solidFill>
              <a:latin typeface="Roca One Bold"/>
              <a:ea typeface="Roca One Bold"/>
              <a:cs typeface="Roca One Bold"/>
              <a:sym typeface="Roca One Bold"/>
            </a:endParaRPr>
          </a:p>
          <a:p>
            <a:pPr algn="l">
              <a:lnSpc>
                <a:spcPts val="1679"/>
              </a:lnSpc>
            </a:pPr>
            <a:r>
              <a:rPr lang="sv-SE" sz="1200" b="1" u="sng" dirty="0">
                <a:solidFill>
                  <a:srgbClr val="545454"/>
                </a:solidFill>
                <a:latin typeface="Roca One Bold"/>
                <a:ea typeface="Roca One Bold"/>
                <a:cs typeface="Roca One Bold"/>
                <a:sym typeface="Roca One Bold"/>
              </a:rPr>
              <a:t>Under 2025 vill vi:</a:t>
            </a:r>
          </a:p>
          <a:p>
            <a:pPr marL="171450" indent="-171450" algn="l">
              <a:lnSpc>
                <a:spcPts val="1679"/>
              </a:lnSpc>
              <a:buFont typeface="Arial" panose="020B0604020202020204" pitchFamily="34" charset="0"/>
              <a:buChar char="•"/>
            </a:pPr>
            <a:r>
              <a:rPr lang="sv-SE" sz="1200" b="1" dirty="0">
                <a:solidFill>
                  <a:srgbClr val="545454"/>
                </a:solidFill>
                <a:latin typeface="Roca One Bold"/>
                <a:ea typeface="Roca One Bold"/>
                <a:cs typeface="Roca One Bold"/>
                <a:sym typeface="Roca One Bold"/>
              </a:rPr>
              <a:t>Skapa en personalpolicy som alla anställda får skriva på som tydliggör vår vision kring vårt hållbarhetsarbete. </a:t>
            </a:r>
          </a:p>
          <a:p>
            <a:pPr marL="171450" indent="-171450" algn="l">
              <a:lnSpc>
                <a:spcPts val="1679"/>
              </a:lnSpc>
              <a:buFont typeface="Arial" panose="020B0604020202020204" pitchFamily="34" charset="0"/>
              <a:buChar char="•"/>
            </a:pPr>
            <a:r>
              <a:rPr lang="sv-SE" sz="1200" b="1" dirty="0">
                <a:solidFill>
                  <a:srgbClr val="545454"/>
                </a:solidFill>
                <a:latin typeface="Roca One Bold"/>
                <a:ea typeface="Roca One Bold"/>
                <a:cs typeface="Roca One Bold"/>
                <a:sym typeface="Roca One Bold"/>
              </a:rPr>
              <a:t>Vi ska se över möjligheten att införa företagshälsovård utöver friskvårdsbidragen.</a:t>
            </a:r>
          </a:p>
          <a:p>
            <a:pPr marL="171450" indent="-171450" algn="l">
              <a:lnSpc>
                <a:spcPts val="1679"/>
              </a:lnSpc>
              <a:buFont typeface="Arial" panose="020B0604020202020204" pitchFamily="34" charset="0"/>
              <a:buChar char="•"/>
            </a:pPr>
            <a:r>
              <a:rPr lang="sv-SE" sz="1200" b="1" dirty="0">
                <a:solidFill>
                  <a:srgbClr val="545454"/>
                </a:solidFill>
                <a:latin typeface="Roca One Bold"/>
                <a:ea typeface="Roca One Bold"/>
                <a:cs typeface="Roca One Bold"/>
                <a:sym typeface="Roca One Bold"/>
              </a:rPr>
              <a:t>Vi kollar över vem som behöver vilken utbildning för sitt arbete.</a:t>
            </a:r>
          </a:p>
          <a:p>
            <a:pPr marL="171450" indent="-171450" algn="l">
              <a:lnSpc>
                <a:spcPts val="1679"/>
              </a:lnSpc>
              <a:buFont typeface="Arial" panose="020B0604020202020204" pitchFamily="34" charset="0"/>
              <a:buChar char="•"/>
            </a:pPr>
            <a:endParaRPr lang="sv-SE" sz="1100" b="1" u="sng" dirty="0">
              <a:solidFill>
                <a:srgbClr val="545454"/>
              </a:solidFill>
              <a:latin typeface="Roca One Bold"/>
              <a:ea typeface="Roca One Bold"/>
              <a:cs typeface="Roca One Bold"/>
              <a:sym typeface="Roca One Bold"/>
            </a:endParaRPr>
          </a:p>
          <a:p>
            <a:pPr marL="171450" indent="-171450" algn="l">
              <a:lnSpc>
                <a:spcPts val="1679"/>
              </a:lnSpc>
              <a:buFont typeface="Arial" panose="020B0604020202020204" pitchFamily="34" charset="0"/>
              <a:buChar char="•"/>
            </a:pPr>
            <a:endParaRPr lang="sv-SE" sz="1200" b="1" dirty="0">
              <a:solidFill>
                <a:srgbClr val="545454"/>
              </a:solidFill>
              <a:latin typeface="Roca One Bold"/>
              <a:ea typeface="Roca One Bold"/>
              <a:cs typeface="Roca One Bold"/>
              <a:sym typeface="Roca One Bold"/>
            </a:endParaRPr>
          </a:p>
        </p:txBody>
      </p:sp>
      <p:sp>
        <p:nvSpPr>
          <p:cNvPr id="10" name="Freeform 10"/>
          <p:cNvSpPr/>
          <p:nvPr/>
        </p:nvSpPr>
        <p:spPr>
          <a:xfrm>
            <a:off x="3895741" y="6671276"/>
            <a:ext cx="1640958" cy="454797"/>
          </a:xfrm>
          <a:custGeom>
            <a:avLst/>
            <a:gdLst/>
            <a:ahLst/>
            <a:cxnLst/>
            <a:rect l="l" t="t" r="r" b="b"/>
            <a:pathLst>
              <a:path w="1640958" h="454797">
                <a:moveTo>
                  <a:pt x="0" y="0"/>
                </a:moveTo>
                <a:lnTo>
                  <a:pt x="1640958" y="0"/>
                </a:lnTo>
                <a:lnTo>
                  <a:pt x="1640958" y="454797"/>
                </a:lnTo>
                <a:lnTo>
                  <a:pt x="0" y="454797"/>
                </a:lnTo>
                <a:lnTo>
                  <a:pt x="0" y="0"/>
                </a:lnTo>
                <a:close/>
              </a:path>
            </a:pathLst>
          </a:custGeom>
          <a:blipFill>
            <a:blip r:embed="rId5"/>
            <a:stretch>
              <a:fillRect/>
            </a:stretch>
          </a:blipFill>
        </p:spPr>
        <p:txBody>
          <a:bodyPr/>
          <a:lstStyle/>
          <a:p>
            <a:endParaRPr lang="sv-SE" noProof="0" dirty="0"/>
          </a:p>
        </p:txBody>
      </p:sp>
      <p:sp>
        <p:nvSpPr>
          <p:cNvPr id="11" name="Freeform 11"/>
          <p:cNvSpPr/>
          <p:nvPr/>
        </p:nvSpPr>
        <p:spPr>
          <a:xfrm>
            <a:off x="2477291" y="6435193"/>
            <a:ext cx="684107" cy="690880"/>
          </a:xfrm>
          <a:custGeom>
            <a:avLst/>
            <a:gdLst/>
            <a:ahLst/>
            <a:cxnLst/>
            <a:rect l="l" t="t" r="r" b="b"/>
            <a:pathLst>
              <a:path w="684107" h="690880">
                <a:moveTo>
                  <a:pt x="0" y="0"/>
                </a:moveTo>
                <a:lnTo>
                  <a:pt x="684107" y="0"/>
                </a:lnTo>
                <a:lnTo>
                  <a:pt x="684107" y="690880"/>
                </a:lnTo>
                <a:lnTo>
                  <a:pt x="0" y="690880"/>
                </a:lnTo>
                <a:lnTo>
                  <a:pt x="0" y="0"/>
                </a:lnTo>
                <a:close/>
              </a:path>
            </a:pathLst>
          </a:custGeom>
          <a:blipFill>
            <a:blip r:embed="rId6"/>
            <a:stretch>
              <a:fillRect/>
            </a:stretch>
          </a:blipFill>
        </p:spPr>
        <p:txBody>
          <a:bodyPr/>
          <a:lstStyle/>
          <a:p>
            <a:endParaRPr lang="sv-SE" noProof="0" dirty="0"/>
          </a:p>
        </p:txBody>
      </p:sp>
      <p:sp>
        <p:nvSpPr>
          <p:cNvPr id="12" name="Freeform 12"/>
          <p:cNvSpPr/>
          <p:nvPr/>
        </p:nvSpPr>
        <p:spPr>
          <a:xfrm>
            <a:off x="5586025" y="6686266"/>
            <a:ext cx="2199034" cy="439807"/>
          </a:xfrm>
          <a:custGeom>
            <a:avLst/>
            <a:gdLst/>
            <a:ahLst/>
            <a:cxnLst/>
            <a:rect l="l" t="t" r="r" b="b"/>
            <a:pathLst>
              <a:path w="2199034" h="439807">
                <a:moveTo>
                  <a:pt x="0" y="0"/>
                </a:moveTo>
                <a:lnTo>
                  <a:pt x="2199034" y="0"/>
                </a:lnTo>
                <a:lnTo>
                  <a:pt x="2199034" y="439807"/>
                </a:lnTo>
                <a:lnTo>
                  <a:pt x="0" y="439807"/>
                </a:lnTo>
                <a:lnTo>
                  <a:pt x="0" y="0"/>
                </a:lnTo>
                <a:close/>
              </a:path>
            </a:pathLst>
          </a:custGeom>
          <a:blipFill>
            <a:blip r:embed="rId7"/>
            <a:stretch>
              <a:fillRect/>
            </a:stretch>
          </a:blipFill>
        </p:spPr>
        <p:txBody>
          <a:bodyPr/>
          <a:lstStyle/>
          <a:p>
            <a:endParaRPr lang="sv-SE" noProof="0" dirty="0"/>
          </a:p>
        </p:txBody>
      </p:sp>
      <p:pic>
        <p:nvPicPr>
          <p:cNvPr id="2" name="Bildobjekt 1" descr="En bild som visar emblem, fisk, text, märke&#10;&#10;AI-genererat innehåll kan vara felaktigt.">
            <a:extLst>
              <a:ext uri="{FF2B5EF4-FFF2-40B4-BE49-F238E27FC236}">
                <a16:creationId xmlns:a16="http://schemas.microsoft.com/office/drawing/2014/main" id="{52FF4E8D-5338-4320-0698-E76C813557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914" y="370258"/>
            <a:ext cx="1698086" cy="130650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51C083E8-7E47-F7C4-16C6-B8BA186CF138}"/>
              </a:ext>
            </a:extLst>
          </p:cNvPr>
          <p:cNvSpPr/>
          <p:nvPr/>
        </p:nvSpPr>
        <p:spPr>
          <a:xfrm>
            <a:off x="0" y="-4482"/>
            <a:ext cx="9829801" cy="7319682"/>
          </a:xfrm>
          <a:custGeom>
            <a:avLst/>
            <a:gdLst/>
            <a:ahLst/>
            <a:cxnLst/>
            <a:rect l="l" t="t" r="r" b="b"/>
            <a:pathLst>
              <a:path w="17953849" h="10096782">
                <a:moveTo>
                  <a:pt x="0" y="0"/>
                </a:moveTo>
                <a:lnTo>
                  <a:pt x="17953849" y="0"/>
                </a:lnTo>
                <a:lnTo>
                  <a:pt x="17953849" y="10096782"/>
                </a:lnTo>
                <a:lnTo>
                  <a:pt x="0" y="10096782"/>
                </a:lnTo>
                <a:lnTo>
                  <a:pt x="0" y="0"/>
                </a:lnTo>
                <a:close/>
              </a:path>
            </a:pathLst>
          </a:custGeom>
          <a:blipFill>
            <a:blip r:embed="rId2"/>
            <a:stretch>
              <a:fillRect/>
            </a:stretch>
          </a:blipFill>
        </p:spPr>
        <p:txBody>
          <a:bodyPr/>
          <a:lstStyle/>
          <a:p>
            <a:endParaRPr lang="sv-SE" noProof="0" dirty="0"/>
          </a:p>
        </p:txBody>
      </p:sp>
      <p:sp>
        <p:nvSpPr>
          <p:cNvPr id="6" name="TextBox 6"/>
          <p:cNvSpPr txBox="1"/>
          <p:nvPr/>
        </p:nvSpPr>
        <p:spPr>
          <a:xfrm>
            <a:off x="3895741" y="806510"/>
            <a:ext cx="3380568" cy="742527"/>
          </a:xfrm>
          <a:prstGeom prst="rect">
            <a:avLst/>
          </a:prstGeom>
        </p:spPr>
        <p:txBody>
          <a:bodyPr lIns="0" tIns="0" rIns="0" bIns="0" rtlCol="0" anchor="t">
            <a:spAutoFit/>
          </a:bodyPr>
          <a:lstStyle/>
          <a:p>
            <a:pPr algn="ctr">
              <a:lnSpc>
                <a:spcPts val="2986"/>
              </a:lnSpc>
            </a:pPr>
            <a:r>
              <a:rPr lang="sv-SE" sz="2133" noProof="0" dirty="0">
                <a:solidFill>
                  <a:srgbClr val="545454"/>
                </a:solidFill>
                <a:latin typeface="Roca One"/>
                <a:ea typeface="Roca One"/>
                <a:cs typeface="Roca One"/>
                <a:sym typeface="Roca One"/>
              </a:rPr>
              <a:t>SOCIAL HÅLLBARHET: Lokalsamverkan</a:t>
            </a:r>
          </a:p>
        </p:txBody>
      </p:sp>
      <p:sp>
        <p:nvSpPr>
          <p:cNvPr id="8" name="Freeform 8"/>
          <p:cNvSpPr/>
          <p:nvPr/>
        </p:nvSpPr>
        <p:spPr>
          <a:xfrm>
            <a:off x="1349914" y="1992874"/>
            <a:ext cx="7053773" cy="4400619"/>
          </a:xfrm>
          <a:custGeom>
            <a:avLst/>
            <a:gdLst/>
            <a:ahLst/>
            <a:cxnLst/>
            <a:rect l="l" t="t" r="r" b="b"/>
            <a:pathLst>
              <a:path w="7053773" h="4400619">
                <a:moveTo>
                  <a:pt x="0" y="0"/>
                </a:moveTo>
                <a:lnTo>
                  <a:pt x="7053772" y="0"/>
                </a:lnTo>
                <a:lnTo>
                  <a:pt x="7053772" y="4400619"/>
                </a:lnTo>
                <a:lnTo>
                  <a:pt x="0" y="44006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noProof="0" dirty="0"/>
          </a:p>
        </p:txBody>
      </p:sp>
      <p:sp>
        <p:nvSpPr>
          <p:cNvPr id="9" name="TextBox 9"/>
          <p:cNvSpPr txBox="1"/>
          <p:nvPr/>
        </p:nvSpPr>
        <p:spPr>
          <a:xfrm>
            <a:off x="1981200" y="2412616"/>
            <a:ext cx="5803859" cy="3270126"/>
          </a:xfrm>
          <a:prstGeom prst="rect">
            <a:avLst/>
          </a:prstGeom>
        </p:spPr>
        <p:txBody>
          <a:bodyPr wrap="square" lIns="0" tIns="0" rIns="0" bIns="0" rtlCol="0" anchor="t">
            <a:spAutoFit/>
          </a:bodyPr>
          <a:lstStyle/>
          <a:p>
            <a:pPr algn="l">
              <a:lnSpc>
                <a:spcPts val="1673"/>
              </a:lnSpc>
            </a:pPr>
            <a:r>
              <a:rPr lang="sv-SE" sz="1195" b="1" dirty="0">
                <a:solidFill>
                  <a:srgbClr val="545454"/>
                </a:solidFill>
                <a:latin typeface="Roca One Bold"/>
                <a:ea typeface="Roca One Bold"/>
                <a:cs typeface="Roca One Bold"/>
                <a:sym typeface="Roca One Bold"/>
              </a:rPr>
              <a:t>Utan våra trogna stammisar som kommer och äter hos oss varje vecka året om hade vi inte heller varit där vi är idag. Vi är för många ett öppet vardagsrum där det inte är några konstigheter att gå ner och äta middag med sina grannar. </a:t>
            </a:r>
          </a:p>
          <a:p>
            <a:pPr algn="l">
              <a:lnSpc>
                <a:spcPts val="1673"/>
              </a:lnSpc>
            </a:pPr>
            <a:r>
              <a:rPr lang="sv-SE" sz="1195" b="1" dirty="0">
                <a:solidFill>
                  <a:srgbClr val="545454"/>
                </a:solidFill>
                <a:latin typeface="Roca One Bold"/>
                <a:ea typeface="Roca One Bold"/>
                <a:cs typeface="Roca One Bold"/>
                <a:sym typeface="Roca One Bold"/>
              </a:rPr>
              <a:t> För att värna om lokalsamhället runt oss tycker vi att det är en självklarhet att välja att anlita hantverkare i vår närhet och därmed skapa fler jobbtillfällen. Vi är alltid öppna för nya samarbeten med olika företag och föreningar. </a:t>
            </a:r>
          </a:p>
          <a:p>
            <a:pPr algn="l">
              <a:lnSpc>
                <a:spcPts val="1673"/>
              </a:lnSpc>
            </a:pPr>
            <a:r>
              <a:rPr lang="sv-SE" sz="1195" b="1" dirty="0">
                <a:solidFill>
                  <a:srgbClr val="545454"/>
                </a:solidFill>
                <a:latin typeface="Roca One Bold"/>
                <a:ea typeface="Roca One Bold"/>
                <a:cs typeface="Roca One Bold"/>
                <a:sym typeface="Roca One Bold"/>
              </a:rPr>
              <a:t>På lågsäsong har vi infört stammispriser på flera av våra varor för att visa vår uppskattning till de som väljer att hänga hos oss hela året. </a:t>
            </a:r>
          </a:p>
          <a:p>
            <a:pPr algn="l">
              <a:lnSpc>
                <a:spcPts val="1673"/>
              </a:lnSpc>
            </a:pPr>
            <a:endParaRPr lang="sv-SE" sz="1195" b="1" noProof="0" dirty="0">
              <a:solidFill>
                <a:srgbClr val="545454"/>
              </a:solidFill>
              <a:latin typeface="Roca One Bold"/>
              <a:ea typeface="Roca One Bold"/>
              <a:cs typeface="Roca One Bold"/>
              <a:sym typeface="Roca One Bold"/>
            </a:endParaRPr>
          </a:p>
          <a:p>
            <a:pPr algn="l">
              <a:lnSpc>
                <a:spcPts val="1673"/>
              </a:lnSpc>
            </a:pPr>
            <a:r>
              <a:rPr lang="sv-SE" sz="1195" b="1" u="sng" noProof="0" dirty="0">
                <a:solidFill>
                  <a:srgbClr val="545454"/>
                </a:solidFill>
                <a:latin typeface="Roca One Bold"/>
                <a:ea typeface="Roca One Bold"/>
                <a:cs typeface="Roca One Bold"/>
                <a:sym typeface="Roca One Bold"/>
              </a:rPr>
              <a:t>Under 2025 </a:t>
            </a:r>
            <a:r>
              <a:rPr lang="sv-SE" sz="1195" b="1" u="sng" dirty="0">
                <a:solidFill>
                  <a:srgbClr val="545454"/>
                </a:solidFill>
                <a:latin typeface="Roca One Bold"/>
                <a:ea typeface="Roca One Bold"/>
                <a:cs typeface="Roca One Bold"/>
                <a:sym typeface="Roca One Bold"/>
              </a:rPr>
              <a:t>vill</a:t>
            </a:r>
            <a:r>
              <a:rPr lang="sv-SE" sz="1195" b="1" u="sng" noProof="0" dirty="0">
                <a:solidFill>
                  <a:srgbClr val="545454"/>
                </a:solidFill>
                <a:latin typeface="Roca One Bold"/>
                <a:ea typeface="Roca One Bold"/>
                <a:cs typeface="Roca One Bold"/>
                <a:sym typeface="Roca One Bold"/>
              </a:rPr>
              <a:t> vi:</a:t>
            </a:r>
          </a:p>
          <a:p>
            <a:pPr marL="171450" indent="-171450" algn="l">
              <a:lnSpc>
                <a:spcPts val="1673"/>
              </a:lnSpc>
              <a:buFont typeface="Arial" panose="020B0604020202020204" pitchFamily="34" charset="0"/>
              <a:buChar char="•"/>
            </a:pPr>
            <a:r>
              <a:rPr lang="sv-SE" sz="1195" b="1" dirty="0">
                <a:solidFill>
                  <a:srgbClr val="545454"/>
                </a:solidFill>
                <a:latin typeface="Roca One Bold"/>
                <a:ea typeface="Roca One Bold"/>
                <a:cs typeface="Roca One Bold"/>
                <a:sym typeface="Roca One Bold"/>
              </a:rPr>
              <a:t>Bli bättre på att visa att man kan ta sig till oss med buss</a:t>
            </a:r>
          </a:p>
          <a:p>
            <a:pPr marL="171450" indent="-171450" algn="l">
              <a:lnSpc>
                <a:spcPts val="1673"/>
              </a:lnSpc>
              <a:buFont typeface="Arial" panose="020B0604020202020204" pitchFamily="34" charset="0"/>
              <a:buChar char="•"/>
            </a:pPr>
            <a:r>
              <a:rPr lang="sv-SE" sz="1195" b="1" noProof="0" dirty="0">
                <a:solidFill>
                  <a:srgbClr val="545454"/>
                </a:solidFill>
                <a:latin typeface="Roca One Bold"/>
                <a:ea typeface="Roca One Bold"/>
                <a:cs typeface="Roca One Bold"/>
                <a:sym typeface="Roca One Bold"/>
              </a:rPr>
              <a:t>Hitta på fler </a:t>
            </a:r>
            <a:r>
              <a:rPr lang="sv-SE" sz="1195" b="1" dirty="0">
                <a:solidFill>
                  <a:srgbClr val="545454"/>
                </a:solidFill>
                <a:latin typeface="Roca One Bold"/>
                <a:ea typeface="Roca One Bold"/>
                <a:cs typeface="Roca One Bold"/>
                <a:sym typeface="Roca One Bold"/>
              </a:rPr>
              <a:t>event under lågsäsong </a:t>
            </a:r>
          </a:p>
          <a:p>
            <a:pPr marL="171450" indent="-171450" algn="l">
              <a:lnSpc>
                <a:spcPts val="1673"/>
              </a:lnSpc>
              <a:buFont typeface="Arial" panose="020B0604020202020204" pitchFamily="34" charset="0"/>
              <a:buChar char="•"/>
            </a:pPr>
            <a:r>
              <a:rPr lang="sv-SE" sz="1195" b="1" dirty="0">
                <a:solidFill>
                  <a:srgbClr val="545454"/>
                </a:solidFill>
                <a:latin typeface="Roca One Bold"/>
                <a:ea typeface="Roca One Bold"/>
                <a:cs typeface="Roca One Bold"/>
                <a:sym typeface="Roca One Bold"/>
              </a:rPr>
              <a:t>Bli bättre på att lyfta de hantverkare och lokalproducenter som vi använder oss av</a:t>
            </a:r>
          </a:p>
          <a:p>
            <a:pPr algn="l">
              <a:lnSpc>
                <a:spcPts val="1673"/>
              </a:lnSpc>
            </a:pPr>
            <a:endParaRPr lang="sv-SE" sz="1195" b="1" dirty="0">
              <a:solidFill>
                <a:srgbClr val="545454"/>
              </a:solidFill>
              <a:latin typeface="Roca One Bold"/>
              <a:ea typeface="Roca One Bold"/>
              <a:cs typeface="Roca One Bold"/>
              <a:sym typeface="Roca One Bold"/>
            </a:endParaRPr>
          </a:p>
        </p:txBody>
      </p:sp>
      <p:sp>
        <p:nvSpPr>
          <p:cNvPr id="10" name="Freeform 10"/>
          <p:cNvSpPr/>
          <p:nvPr/>
        </p:nvSpPr>
        <p:spPr>
          <a:xfrm>
            <a:off x="3895741" y="6671276"/>
            <a:ext cx="1640958" cy="454797"/>
          </a:xfrm>
          <a:custGeom>
            <a:avLst/>
            <a:gdLst/>
            <a:ahLst/>
            <a:cxnLst/>
            <a:rect l="l" t="t" r="r" b="b"/>
            <a:pathLst>
              <a:path w="1640958" h="454797">
                <a:moveTo>
                  <a:pt x="0" y="0"/>
                </a:moveTo>
                <a:lnTo>
                  <a:pt x="1640958" y="0"/>
                </a:lnTo>
                <a:lnTo>
                  <a:pt x="1640958" y="454797"/>
                </a:lnTo>
                <a:lnTo>
                  <a:pt x="0" y="454797"/>
                </a:lnTo>
                <a:lnTo>
                  <a:pt x="0" y="0"/>
                </a:lnTo>
                <a:close/>
              </a:path>
            </a:pathLst>
          </a:custGeom>
          <a:blipFill>
            <a:blip r:embed="rId5"/>
            <a:stretch>
              <a:fillRect/>
            </a:stretch>
          </a:blipFill>
        </p:spPr>
        <p:txBody>
          <a:bodyPr/>
          <a:lstStyle/>
          <a:p>
            <a:endParaRPr lang="sv-SE" noProof="0" dirty="0"/>
          </a:p>
        </p:txBody>
      </p:sp>
      <p:sp>
        <p:nvSpPr>
          <p:cNvPr id="11" name="Freeform 11"/>
          <p:cNvSpPr/>
          <p:nvPr/>
        </p:nvSpPr>
        <p:spPr>
          <a:xfrm>
            <a:off x="2477291" y="6435193"/>
            <a:ext cx="684107" cy="690880"/>
          </a:xfrm>
          <a:custGeom>
            <a:avLst/>
            <a:gdLst/>
            <a:ahLst/>
            <a:cxnLst/>
            <a:rect l="l" t="t" r="r" b="b"/>
            <a:pathLst>
              <a:path w="684107" h="690880">
                <a:moveTo>
                  <a:pt x="0" y="0"/>
                </a:moveTo>
                <a:lnTo>
                  <a:pt x="684107" y="0"/>
                </a:lnTo>
                <a:lnTo>
                  <a:pt x="684107" y="690880"/>
                </a:lnTo>
                <a:lnTo>
                  <a:pt x="0" y="690880"/>
                </a:lnTo>
                <a:lnTo>
                  <a:pt x="0" y="0"/>
                </a:lnTo>
                <a:close/>
              </a:path>
            </a:pathLst>
          </a:custGeom>
          <a:blipFill>
            <a:blip r:embed="rId6"/>
            <a:stretch>
              <a:fillRect/>
            </a:stretch>
          </a:blipFill>
        </p:spPr>
        <p:txBody>
          <a:bodyPr/>
          <a:lstStyle/>
          <a:p>
            <a:endParaRPr lang="sv-SE" noProof="0" dirty="0"/>
          </a:p>
        </p:txBody>
      </p:sp>
      <p:sp>
        <p:nvSpPr>
          <p:cNvPr id="12" name="Freeform 12"/>
          <p:cNvSpPr/>
          <p:nvPr/>
        </p:nvSpPr>
        <p:spPr>
          <a:xfrm>
            <a:off x="5586025" y="6686266"/>
            <a:ext cx="2199034" cy="439807"/>
          </a:xfrm>
          <a:custGeom>
            <a:avLst/>
            <a:gdLst/>
            <a:ahLst/>
            <a:cxnLst/>
            <a:rect l="l" t="t" r="r" b="b"/>
            <a:pathLst>
              <a:path w="2199034" h="439807">
                <a:moveTo>
                  <a:pt x="0" y="0"/>
                </a:moveTo>
                <a:lnTo>
                  <a:pt x="2199034" y="0"/>
                </a:lnTo>
                <a:lnTo>
                  <a:pt x="2199034" y="439807"/>
                </a:lnTo>
                <a:lnTo>
                  <a:pt x="0" y="439807"/>
                </a:lnTo>
                <a:lnTo>
                  <a:pt x="0" y="0"/>
                </a:lnTo>
                <a:close/>
              </a:path>
            </a:pathLst>
          </a:custGeom>
          <a:blipFill>
            <a:blip r:embed="rId7"/>
            <a:stretch>
              <a:fillRect/>
            </a:stretch>
          </a:blipFill>
        </p:spPr>
        <p:txBody>
          <a:bodyPr/>
          <a:lstStyle/>
          <a:p>
            <a:endParaRPr lang="sv-SE" noProof="0" dirty="0"/>
          </a:p>
        </p:txBody>
      </p:sp>
      <p:pic>
        <p:nvPicPr>
          <p:cNvPr id="2" name="Bildobjekt 1" descr="En bild som visar emblem, fisk, text, märke&#10;&#10;AI-genererat innehåll kan vara felaktigt.">
            <a:extLst>
              <a:ext uri="{FF2B5EF4-FFF2-40B4-BE49-F238E27FC236}">
                <a16:creationId xmlns:a16="http://schemas.microsoft.com/office/drawing/2014/main" id="{BEF7458E-005F-596D-DCFF-111D75B370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7096" y="423784"/>
            <a:ext cx="1724301" cy="131375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6D041EF6-435C-163A-7AF2-F6FC483A3E91}"/>
              </a:ext>
            </a:extLst>
          </p:cNvPr>
          <p:cNvSpPr/>
          <p:nvPr/>
        </p:nvSpPr>
        <p:spPr>
          <a:xfrm>
            <a:off x="1" y="-4482"/>
            <a:ext cx="9829800" cy="7319682"/>
          </a:xfrm>
          <a:custGeom>
            <a:avLst/>
            <a:gdLst/>
            <a:ahLst/>
            <a:cxnLst/>
            <a:rect l="l" t="t" r="r" b="b"/>
            <a:pathLst>
              <a:path w="17953849" h="10096782">
                <a:moveTo>
                  <a:pt x="0" y="0"/>
                </a:moveTo>
                <a:lnTo>
                  <a:pt x="17953849" y="0"/>
                </a:lnTo>
                <a:lnTo>
                  <a:pt x="17953849" y="10096782"/>
                </a:lnTo>
                <a:lnTo>
                  <a:pt x="0" y="10096782"/>
                </a:lnTo>
                <a:lnTo>
                  <a:pt x="0" y="0"/>
                </a:lnTo>
                <a:close/>
              </a:path>
            </a:pathLst>
          </a:custGeom>
          <a:blipFill>
            <a:blip r:embed="rId2"/>
            <a:stretch>
              <a:fillRect/>
            </a:stretch>
          </a:blipFill>
        </p:spPr>
        <p:txBody>
          <a:bodyPr/>
          <a:lstStyle/>
          <a:p>
            <a:endParaRPr lang="sv-SE" noProof="0" dirty="0"/>
          </a:p>
        </p:txBody>
      </p:sp>
      <p:sp>
        <p:nvSpPr>
          <p:cNvPr id="6" name="TextBox 6"/>
          <p:cNvSpPr txBox="1"/>
          <p:nvPr/>
        </p:nvSpPr>
        <p:spPr>
          <a:xfrm>
            <a:off x="4316259" y="739049"/>
            <a:ext cx="2785466" cy="742527"/>
          </a:xfrm>
          <a:prstGeom prst="rect">
            <a:avLst/>
          </a:prstGeom>
        </p:spPr>
        <p:txBody>
          <a:bodyPr lIns="0" tIns="0" rIns="0" bIns="0" rtlCol="0" anchor="t">
            <a:spAutoFit/>
          </a:bodyPr>
          <a:lstStyle/>
          <a:p>
            <a:pPr algn="ctr">
              <a:lnSpc>
                <a:spcPts val="2986"/>
              </a:lnSpc>
            </a:pPr>
            <a:r>
              <a:rPr lang="sv-SE" sz="2133" noProof="0" dirty="0">
                <a:solidFill>
                  <a:srgbClr val="545454"/>
                </a:solidFill>
                <a:latin typeface="Roca One"/>
                <a:ea typeface="Roca One"/>
                <a:cs typeface="Roca One"/>
                <a:sym typeface="Roca One"/>
              </a:rPr>
              <a:t>HÅLLBARHETS-</a:t>
            </a:r>
          </a:p>
          <a:p>
            <a:pPr algn="ctr">
              <a:lnSpc>
                <a:spcPts val="2986"/>
              </a:lnSpc>
            </a:pPr>
            <a:r>
              <a:rPr lang="sv-SE" sz="2133" noProof="0" dirty="0">
                <a:solidFill>
                  <a:srgbClr val="545454"/>
                </a:solidFill>
                <a:latin typeface="Roca One"/>
                <a:ea typeface="Roca One"/>
                <a:cs typeface="Roca One"/>
                <a:sym typeface="Roca One"/>
              </a:rPr>
              <a:t>KOMMUNIKATION</a:t>
            </a:r>
          </a:p>
        </p:txBody>
      </p:sp>
      <p:sp>
        <p:nvSpPr>
          <p:cNvPr id="8" name="Freeform 8"/>
          <p:cNvSpPr/>
          <p:nvPr/>
        </p:nvSpPr>
        <p:spPr>
          <a:xfrm>
            <a:off x="1349914" y="1992874"/>
            <a:ext cx="7053773" cy="4400619"/>
          </a:xfrm>
          <a:custGeom>
            <a:avLst/>
            <a:gdLst/>
            <a:ahLst/>
            <a:cxnLst/>
            <a:rect l="l" t="t" r="r" b="b"/>
            <a:pathLst>
              <a:path w="7053773" h="4400619">
                <a:moveTo>
                  <a:pt x="0" y="0"/>
                </a:moveTo>
                <a:lnTo>
                  <a:pt x="7053772" y="0"/>
                </a:lnTo>
                <a:lnTo>
                  <a:pt x="7053772" y="4400619"/>
                </a:lnTo>
                <a:lnTo>
                  <a:pt x="0" y="44006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noProof="0" dirty="0"/>
          </a:p>
        </p:txBody>
      </p:sp>
      <p:sp>
        <p:nvSpPr>
          <p:cNvPr id="9" name="TextBox 9"/>
          <p:cNvSpPr txBox="1"/>
          <p:nvPr/>
        </p:nvSpPr>
        <p:spPr>
          <a:xfrm>
            <a:off x="2174119" y="2666705"/>
            <a:ext cx="5405362" cy="3052118"/>
          </a:xfrm>
          <a:prstGeom prst="rect">
            <a:avLst/>
          </a:prstGeom>
        </p:spPr>
        <p:txBody>
          <a:bodyPr lIns="0" tIns="0" rIns="0" bIns="0" rtlCol="0" anchor="t">
            <a:spAutoFit/>
          </a:bodyPr>
          <a:lstStyle/>
          <a:p>
            <a:pPr algn="l">
              <a:lnSpc>
                <a:spcPts val="1673"/>
              </a:lnSpc>
            </a:pPr>
            <a:r>
              <a:rPr lang="sv-SE" sz="1195" b="1" noProof="0" dirty="0">
                <a:solidFill>
                  <a:srgbClr val="545454"/>
                </a:solidFill>
                <a:latin typeface="Roca One Bold"/>
                <a:ea typeface="Roca One Bold"/>
                <a:cs typeface="Roca One Bold"/>
                <a:sym typeface="Roca One Bold"/>
              </a:rPr>
              <a:t>I och med att ha varit med i projektet </a:t>
            </a:r>
            <a:r>
              <a:rPr lang="sv-SE" sz="1195" b="1" noProof="0" dirty="0" err="1">
                <a:solidFill>
                  <a:srgbClr val="545454"/>
                </a:solidFill>
                <a:latin typeface="Roca One Bold"/>
                <a:ea typeface="Roca One Bold"/>
                <a:cs typeface="Roca One Bold"/>
                <a:sym typeface="Roca One Bold"/>
              </a:rPr>
              <a:t>Sustainable</a:t>
            </a:r>
            <a:r>
              <a:rPr lang="sv-SE" sz="1195" b="1" noProof="0" dirty="0">
                <a:solidFill>
                  <a:srgbClr val="545454"/>
                </a:solidFill>
                <a:latin typeface="Roca One Bold"/>
                <a:ea typeface="Roca One Bold"/>
                <a:cs typeface="Roca One Bold"/>
                <a:sym typeface="Roca One Bold"/>
              </a:rPr>
              <a:t> Plejs har vi kommit långt i hur vi pratar och förhåller oss till hållbarhet. Det främsta vi har gjort inom kommunikationen är att faktiskt få ner på papper vad vi gör idag och vad vi vill göra och arbeta med framåt. </a:t>
            </a:r>
          </a:p>
          <a:p>
            <a:pPr algn="l">
              <a:lnSpc>
                <a:spcPts val="1673"/>
              </a:lnSpc>
            </a:pPr>
            <a:endParaRPr lang="sv-SE" sz="1195" b="1" noProof="0" dirty="0">
              <a:solidFill>
                <a:srgbClr val="545454"/>
              </a:solidFill>
              <a:latin typeface="Roca One Bold"/>
              <a:ea typeface="Roca One Bold"/>
              <a:cs typeface="Roca One Bold"/>
              <a:sym typeface="Roca One Bold"/>
            </a:endParaRPr>
          </a:p>
          <a:p>
            <a:pPr algn="l">
              <a:lnSpc>
                <a:spcPts val="1673"/>
              </a:lnSpc>
            </a:pPr>
            <a:r>
              <a:rPr lang="sv-SE" sz="1195" b="1" u="sng" dirty="0">
                <a:solidFill>
                  <a:srgbClr val="545454"/>
                </a:solidFill>
                <a:latin typeface="Roca One Bold"/>
                <a:ea typeface="Roca One Bold"/>
                <a:cs typeface="Roca One Bold"/>
                <a:sym typeface="Roca One Bold"/>
              </a:rPr>
              <a:t>Målsättningen 2025 är:</a:t>
            </a:r>
          </a:p>
          <a:p>
            <a:pPr marL="171450" indent="-171450" algn="l">
              <a:lnSpc>
                <a:spcPts val="1673"/>
              </a:lnSpc>
              <a:buFont typeface="Arial" panose="020B0604020202020204" pitchFamily="34" charset="0"/>
              <a:buChar char="•"/>
            </a:pPr>
            <a:r>
              <a:rPr lang="sv-SE" sz="1195" b="1" noProof="0" dirty="0">
                <a:solidFill>
                  <a:srgbClr val="545454"/>
                </a:solidFill>
                <a:latin typeface="Roca One Bold"/>
                <a:ea typeface="Roca One Bold"/>
                <a:cs typeface="Roca One Bold"/>
                <a:sym typeface="Roca One Bold"/>
              </a:rPr>
              <a:t>Få </a:t>
            </a:r>
            <a:r>
              <a:rPr lang="sv-SE" sz="1195" b="1" dirty="0">
                <a:solidFill>
                  <a:srgbClr val="545454"/>
                </a:solidFill>
                <a:latin typeface="Roca One Bold"/>
                <a:ea typeface="Roca One Bold"/>
                <a:cs typeface="Roca One Bold"/>
                <a:sym typeface="Roca One Bold"/>
              </a:rPr>
              <a:t>ihop ett dokument om vårt hållbarhetsarbete som alla anställda ska läsa och skriva under innan man börjar jobba</a:t>
            </a:r>
          </a:p>
          <a:p>
            <a:pPr marL="171450" indent="-171450" algn="l">
              <a:lnSpc>
                <a:spcPts val="1673"/>
              </a:lnSpc>
              <a:buFont typeface="Arial" panose="020B0604020202020204" pitchFamily="34" charset="0"/>
              <a:buChar char="•"/>
            </a:pPr>
            <a:r>
              <a:rPr lang="sv-SE" sz="1195" b="1" dirty="0">
                <a:solidFill>
                  <a:srgbClr val="545454"/>
                </a:solidFill>
                <a:latin typeface="Roca One Bold"/>
                <a:ea typeface="Roca One Bold"/>
                <a:cs typeface="Roca One Bold"/>
                <a:sym typeface="Roca One Bold"/>
              </a:rPr>
              <a:t>Diskutera och skriva ner tydligare vad vi gör och vad vi vill göra för hållbarheten och sedan komma tillbaka till detta.</a:t>
            </a:r>
          </a:p>
          <a:p>
            <a:pPr marL="171450" indent="-171450" algn="l">
              <a:lnSpc>
                <a:spcPts val="1673"/>
              </a:lnSpc>
              <a:buFont typeface="Arial" panose="020B0604020202020204" pitchFamily="34" charset="0"/>
              <a:buChar char="•"/>
            </a:pPr>
            <a:r>
              <a:rPr lang="sv-SE" sz="1195" b="1" noProof="0" dirty="0">
                <a:solidFill>
                  <a:srgbClr val="545454"/>
                </a:solidFill>
                <a:latin typeface="Roca One Bold"/>
                <a:ea typeface="Roca One Bold"/>
                <a:cs typeface="Roca One Bold"/>
                <a:sym typeface="Roca One Bold"/>
              </a:rPr>
              <a:t>Bli tydligare på våra sociala medier med hur vi berättar </a:t>
            </a:r>
            <a:r>
              <a:rPr lang="sv-SE" sz="1195" b="1" dirty="0">
                <a:solidFill>
                  <a:srgbClr val="545454"/>
                </a:solidFill>
                <a:latin typeface="Roca One Bold"/>
                <a:ea typeface="Roca One Bold"/>
                <a:cs typeface="Roca One Bold"/>
                <a:sym typeface="Roca One Bold"/>
              </a:rPr>
              <a:t>för våra gäster och kunder hur vi arbetar idag och varför det är ännu en anledning att välja varor från oss.</a:t>
            </a:r>
            <a:endParaRPr lang="sv-SE" sz="1195" b="1" noProof="0" dirty="0">
              <a:solidFill>
                <a:srgbClr val="545454"/>
              </a:solidFill>
              <a:latin typeface="Roca One Bold"/>
              <a:ea typeface="Roca One Bold"/>
              <a:cs typeface="Roca One Bold"/>
              <a:sym typeface="Roca One Bold"/>
            </a:endParaRPr>
          </a:p>
          <a:p>
            <a:pPr algn="l">
              <a:lnSpc>
                <a:spcPts val="1673"/>
              </a:lnSpc>
            </a:pPr>
            <a:endParaRPr lang="sv-SE" sz="1195" b="1" noProof="0" dirty="0">
              <a:solidFill>
                <a:srgbClr val="545454"/>
              </a:solidFill>
              <a:latin typeface="Roca One Bold"/>
              <a:ea typeface="Roca One Bold"/>
              <a:cs typeface="Roca One Bold"/>
              <a:sym typeface="Roca One Bold"/>
            </a:endParaRPr>
          </a:p>
        </p:txBody>
      </p:sp>
      <p:sp>
        <p:nvSpPr>
          <p:cNvPr id="10" name="Freeform 10"/>
          <p:cNvSpPr/>
          <p:nvPr/>
        </p:nvSpPr>
        <p:spPr>
          <a:xfrm>
            <a:off x="3895741" y="6671276"/>
            <a:ext cx="1640958" cy="454797"/>
          </a:xfrm>
          <a:custGeom>
            <a:avLst/>
            <a:gdLst/>
            <a:ahLst/>
            <a:cxnLst/>
            <a:rect l="l" t="t" r="r" b="b"/>
            <a:pathLst>
              <a:path w="1640958" h="454797">
                <a:moveTo>
                  <a:pt x="0" y="0"/>
                </a:moveTo>
                <a:lnTo>
                  <a:pt x="1640958" y="0"/>
                </a:lnTo>
                <a:lnTo>
                  <a:pt x="1640958" y="454797"/>
                </a:lnTo>
                <a:lnTo>
                  <a:pt x="0" y="454797"/>
                </a:lnTo>
                <a:lnTo>
                  <a:pt x="0" y="0"/>
                </a:lnTo>
                <a:close/>
              </a:path>
            </a:pathLst>
          </a:custGeom>
          <a:blipFill>
            <a:blip r:embed="rId5"/>
            <a:stretch>
              <a:fillRect/>
            </a:stretch>
          </a:blipFill>
        </p:spPr>
        <p:txBody>
          <a:bodyPr/>
          <a:lstStyle/>
          <a:p>
            <a:endParaRPr lang="sv-SE" noProof="0" dirty="0"/>
          </a:p>
        </p:txBody>
      </p:sp>
      <p:sp>
        <p:nvSpPr>
          <p:cNvPr id="11" name="Freeform 11"/>
          <p:cNvSpPr/>
          <p:nvPr/>
        </p:nvSpPr>
        <p:spPr>
          <a:xfrm>
            <a:off x="2477291" y="6435193"/>
            <a:ext cx="684107" cy="690880"/>
          </a:xfrm>
          <a:custGeom>
            <a:avLst/>
            <a:gdLst/>
            <a:ahLst/>
            <a:cxnLst/>
            <a:rect l="l" t="t" r="r" b="b"/>
            <a:pathLst>
              <a:path w="684107" h="690880">
                <a:moveTo>
                  <a:pt x="0" y="0"/>
                </a:moveTo>
                <a:lnTo>
                  <a:pt x="684107" y="0"/>
                </a:lnTo>
                <a:lnTo>
                  <a:pt x="684107" y="690880"/>
                </a:lnTo>
                <a:lnTo>
                  <a:pt x="0" y="690880"/>
                </a:lnTo>
                <a:lnTo>
                  <a:pt x="0" y="0"/>
                </a:lnTo>
                <a:close/>
              </a:path>
            </a:pathLst>
          </a:custGeom>
          <a:blipFill>
            <a:blip r:embed="rId6"/>
            <a:stretch>
              <a:fillRect/>
            </a:stretch>
          </a:blipFill>
        </p:spPr>
        <p:txBody>
          <a:bodyPr/>
          <a:lstStyle/>
          <a:p>
            <a:endParaRPr lang="sv-SE" noProof="0" dirty="0"/>
          </a:p>
        </p:txBody>
      </p:sp>
      <p:sp>
        <p:nvSpPr>
          <p:cNvPr id="12" name="Freeform 12"/>
          <p:cNvSpPr/>
          <p:nvPr/>
        </p:nvSpPr>
        <p:spPr>
          <a:xfrm>
            <a:off x="5586025" y="6686266"/>
            <a:ext cx="2199034" cy="439807"/>
          </a:xfrm>
          <a:custGeom>
            <a:avLst/>
            <a:gdLst/>
            <a:ahLst/>
            <a:cxnLst/>
            <a:rect l="l" t="t" r="r" b="b"/>
            <a:pathLst>
              <a:path w="2199034" h="439807">
                <a:moveTo>
                  <a:pt x="0" y="0"/>
                </a:moveTo>
                <a:lnTo>
                  <a:pt x="2199034" y="0"/>
                </a:lnTo>
                <a:lnTo>
                  <a:pt x="2199034" y="439807"/>
                </a:lnTo>
                <a:lnTo>
                  <a:pt x="0" y="439807"/>
                </a:lnTo>
                <a:lnTo>
                  <a:pt x="0" y="0"/>
                </a:lnTo>
                <a:close/>
              </a:path>
            </a:pathLst>
          </a:custGeom>
          <a:blipFill>
            <a:blip r:embed="rId7"/>
            <a:stretch>
              <a:fillRect/>
            </a:stretch>
          </a:blipFill>
        </p:spPr>
        <p:txBody>
          <a:bodyPr/>
          <a:lstStyle/>
          <a:p>
            <a:endParaRPr lang="sv-SE" noProof="0" dirty="0"/>
          </a:p>
        </p:txBody>
      </p:sp>
      <p:pic>
        <p:nvPicPr>
          <p:cNvPr id="2" name="Bildobjekt 1" descr="En bild som visar emblem, fisk, text, märke&#10;&#10;AI-genererat innehåll kan vara felaktigt.">
            <a:extLst>
              <a:ext uri="{FF2B5EF4-FFF2-40B4-BE49-F238E27FC236}">
                <a16:creationId xmlns:a16="http://schemas.microsoft.com/office/drawing/2014/main" id="{1F10B420-F745-3F32-ED99-82054107E7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6981" y="451625"/>
            <a:ext cx="1729053" cy="131737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6513</TotalTime>
  <Words>1248</Words>
  <Application>Microsoft Office PowerPoint</Application>
  <PresentationFormat>Anpassad</PresentationFormat>
  <Paragraphs>64</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Arial</vt:lpstr>
      <vt:lpstr>Calibri</vt:lpstr>
      <vt:lpstr>Roca One Bold</vt:lpstr>
      <vt:lpstr>Roca One</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Mall Sustainable Plejs Hållbarhetslöfte (Presentation (4:3))</dc:title>
  <cp:lastModifiedBy>Katthammarsviks Rökeri</cp:lastModifiedBy>
  <cp:revision>3</cp:revision>
  <dcterms:created xsi:type="dcterms:W3CDTF">2006-08-16T00:00:00Z</dcterms:created>
  <dcterms:modified xsi:type="dcterms:W3CDTF">2025-09-25T16:00:47Z</dcterms:modified>
  <dc:identifier>DAGBP6zrBM8</dc:identifier>
</cp:coreProperties>
</file>